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21.xml" ContentType="application/vnd.openxmlformats-officedocument.presentationml.notesSlide+xml"/>
  <Override PartName="/ppt/tags/tag25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tags/tag19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tags/tag17.xml" ContentType="application/vnd.openxmlformats-officedocument.presentationml.tags+xml"/>
  <Override PartName="/ppt/notesSlides/notesSlide22.xml" ContentType="application/vnd.openxmlformats-officedocument.presentationml.notesSlide+xml"/>
  <Override PartName="/ppt/tags/tag26.xml" ContentType="application/vnd.openxmlformats-officedocument.presentationml.tag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  <Override PartName="/ppt/notesSlides/notesSlide20.xml" ContentType="application/vnd.openxmlformats-officedocument.presentationml.notesSlide+xml"/>
  <Override PartName="/ppt/tags/tag24.xml" ContentType="application/vnd.openxmlformats-officedocument.presentationml.tags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60" r:id="rId2"/>
    <p:sldId id="269" r:id="rId3"/>
    <p:sldId id="293" r:id="rId4"/>
    <p:sldId id="264" r:id="rId5"/>
    <p:sldId id="261" r:id="rId6"/>
    <p:sldId id="257" r:id="rId7"/>
    <p:sldId id="259" r:id="rId8"/>
    <p:sldId id="289" r:id="rId9"/>
    <p:sldId id="267" r:id="rId10"/>
    <p:sldId id="292" r:id="rId11"/>
    <p:sldId id="280" r:id="rId12"/>
    <p:sldId id="285" r:id="rId13"/>
    <p:sldId id="300" r:id="rId14"/>
    <p:sldId id="277" r:id="rId15"/>
    <p:sldId id="282" r:id="rId16"/>
    <p:sldId id="278" r:id="rId17"/>
    <p:sldId id="281" r:id="rId18"/>
    <p:sldId id="284" r:id="rId19"/>
    <p:sldId id="288" r:id="rId20"/>
    <p:sldId id="262" r:id="rId21"/>
    <p:sldId id="291" r:id="rId22"/>
    <p:sldId id="275" r:id="rId23"/>
    <p:sldId id="276" r:id="rId24"/>
    <p:sldId id="286" r:id="rId25"/>
    <p:sldId id="287" r:id="rId26"/>
  </p:sldIdLst>
  <p:sldSz cx="9144000" cy="6858000" type="screen4x3"/>
  <p:notesSz cx="6858000" cy="9144000"/>
  <p:custDataLst>
    <p:tags r:id="rId29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DDDDDD"/>
    <a:srgbClr val="FF0000"/>
    <a:srgbClr val="0000FF"/>
    <a:srgbClr val="FFFFCC"/>
    <a:srgbClr val="FFFF99"/>
    <a:srgbClr val="0099FF"/>
    <a:srgbClr val="FFCC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7" autoAdjust="0"/>
    <p:restoredTop sz="79665" autoAdjust="0"/>
  </p:normalViewPr>
  <p:slideViewPr>
    <p:cSldViewPr snapToGrid="0">
      <p:cViewPr>
        <p:scale>
          <a:sx n="70" d="100"/>
          <a:sy n="70" d="100"/>
        </p:scale>
        <p:origin x="-187" y="226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48" d="100"/>
          <a:sy n="48" d="100"/>
        </p:scale>
        <p:origin x="-1663" y="-87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5A63333-7B17-45E6-9B0F-91C73F10CC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594E383-C53B-4A0F-92D4-6C3DED2112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6D7C68-B061-47C6-83F3-FB1C1EC190BE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B7DC5A-5F9F-4D9E-B781-2838024D76BF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71362A-2487-4AF0-BB6C-8E147E2FE296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0D6C69-D008-40BA-AE03-34B4A8CB1A69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10204C-C2E1-4174-AFF7-1A0181F9856A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E48EE5-8C02-4E36-A8CD-2523151BFBE5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AF6A6C-E1A3-4C44-9C12-B51B9EF37E30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565D15-7A5E-4C3E-B5B7-FBD2B72B339B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D8B2AC-9058-4AAC-A8FC-53C7CFF2AD52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D4AB10-1A92-4AA0-9D44-4721ABC1DECC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32565E-10EB-4E3D-842E-8B915A0E4003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2E8CA5-B6A3-4EF3-98DA-0F03EC7ABC50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59F24B-2329-4211-A6D4-2778B6D7EAA8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F74BA5-7313-4169-BB98-3F1DCFE9D985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D106CD-FC55-4CFE-BBD0-98D28A8344CD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1A18CA-01A2-4B08-A2A2-7E85909A9F0B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8F2386-60A1-4CCF-97B2-6F5DC71CA94E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52276F-C4A7-4A7D-A7D5-737221BFF830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26A2CA-F2B7-4A27-A9E7-157284313A93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38200" y="4267200"/>
            <a:ext cx="5029200" cy="4114800"/>
          </a:xfrm>
          <a:noFill/>
          <a:ln/>
        </p:spPr>
        <p:txBody>
          <a:bodyPr lIns="90488" tIns="44450" rIns="90488" bIns="44450"/>
          <a:lstStyle/>
          <a:p>
            <a:pPr eaLnBrk="1" hangingPunct="1"/>
            <a:endParaRPr lang="en-US" dirty="0" smtClean="0">
              <a:latin typeface="Arial" charset="0"/>
            </a:endParaRPr>
          </a:p>
        </p:txBody>
      </p:sp>
      <p:sp>
        <p:nvSpPr>
          <p:cNvPr id="37892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w="12700" cap="flat">
            <a:solidFill>
              <a:schemeClr val="tx1"/>
            </a:solidFill>
          </a:ln>
        </p:spPr>
      </p:sp>
      <p:sp>
        <p:nvSpPr>
          <p:cNvPr id="37893" name="Rectangle 4"/>
          <p:cNvSpPr>
            <a:spLocks noChangeArrowheads="1"/>
          </p:cNvSpPr>
          <p:nvPr/>
        </p:nvSpPr>
        <p:spPr bwMode="auto">
          <a:xfrm>
            <a:off x="1052513" y="5305425"/>
            <a:ext cx="1736725" cy="17002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>
              <a:spcBef>
                <a:spcPct val="30000"/>
              </a:spcBef>
            </a:pPr>
            <a:r>
              <a:rPr lang="en-US" sz="1200" b="1">
                <a:latin typeface="Arial" charset="0"/>
              </a:rPr>
              <a:t>diffusion</a:t>
            </a:r>
          </a:p>
          <a:p>
            <a:pPr eaLnBrk="0" hangingPunct="0">
              <a:spcBef>
                <a:spcPct val="30000"/>
              </a:spcBef>
              <a:buFontTx/>
              <a:buChar char="•"/>
            </a:pPr>
            <a:r>
              <a:rPr lang="en-US" sz="1200">
                <a:latin typeface="Arial" charset="0"/>
              </a:rPr>
              <a:t>permeability</a:t>
            </a:r>
          </a:p>
          <a:p>
            <a:pPr eaLnBrk="0" hangingPunct="0">
              <a:spcBef>
                <a:spcPct val="30000"/>
              </a:spcBef>
              <a:buFontTx/>
              <a:buChar char="•"/>
            </a:pPr>
            <a:r>
              <a:rPr lang="en-US" sz="1200">
                <a:latin typeface="Arial" charset="0"/>
              </a:rPr>
              <a:t>lipid solubility</a:t>
            </a:r>
          </a:p>
          <a:p>
            <a:pPr eaLnBrk="0" hangingPunct="0">
              <a:spcBef>
                <a:spcPct val="30000"/>
              </a:spcBef>
              <a:buFontTx/>
              <a:buChar char="•"/>
            </a:pPr>
            <a:r>
              <a:rPr lang="en-US" sz="1200">
                <a:latin typeface="Arial" charset="0"/>
              </a:rPr>
              <a:t>thickness</a:t>
            </a:r>
          </a:p>
          <a:p>
            <a:pPr eaLnBrk="0" hangingPunct="0">
              <a:spcBef>
                <a:spcPct val="30000"/>
              </a:spcBef>
              <a:buFontTx/>
              <a:buChar char="•"/>
            </a:pPr>
            <a:r>
              <a:rPr lang="en-US" sz="1200">
                <a:latin typeface="Arial" charset="0"/>
              </a:rPr>
              <a:t>concentration gradient</a:t>
            </a:r>
          </a:p>
          <a:p>
            <a:pPr eaLnBrk="0" hangingPunct="0">
              <a:spcBef>
                <a:spcPct val="30000"/>
              </a:spcBef>
              <a:buFontTx/>
              <a:buChar char="•"/>
            </a:pPr>
            <a:r>
              <a:rPr lang="en-US" sz="1200">
                <a:latin typeface="Arial" charset="0"/>
              </a:rPr>
              <a:t>electrical gradient</a:t>
            </a:r>
          </a:p>
          <a:p>
            <a:pPr eaLnBrk="0" hangingPunct="0">
              <a:spcBef>
                <a:spcPct val="30000"/>
              </a:spcBef>
              <a:buFontTx/>
              <a:buChar char="•"/>
            </a:pPr>
            <a:r>
              <a:rPr lang="en-US" sz="1200">
                <a:latin typeface="Arial" charset="0"/>
              </a:rPr>
              <a:t>temperature</a:t>
            </a:r>
          </a:p>
        </p:txBody>
      </p:sp>
      <p:sp>
        <p:nvSpPr>
          <p:cNvPr id="37894" name="Rectangle 5"/>
          <p:cNvSpPr>
            <a:spLocks noChangeArrowheads="1"/>
          </p:cNvSpPr>
          <p:nvPr/>
        </p:nvSpPr>
        <p:spPr bwMode="auto">
          <a:xfrm>
            <a:off x="976313" y="7058025"/>
            <a:ext cx="4473575" cy="5095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>
              <a:spcBef>
                <a:spcPct val="30000"/>
              </a:spcBef>
            </a:pPr>
            <a:r>
              <a:rPr lang="en-US" sz="1200">
                <a:latin typeface="Arial" charset="0"/>
              </a:rPr>
              <a:t>concentration gradients for diffusion of O2,CO2 and metabolites</a:t>
            </a:r>
          </a:p>
          <a:p>
            <a:pPr eaLnBrk="0" hangingPunct="0">
              <a:spcBef>
                <a:spcPct val="30000"/>
              </a:spcBef>
            </a:pPr>
            <a:r>
              <a:rPr lang="en-US" sz="1200">
                <a:latin typeface="Arial" charset="0"/>
              </a:rPr>
              <a:t>are all established by cellular metabolism</a:t>
            </a:r>
          </a:p>
        </p:txBody>
      </p:sp>
      <p:sp>
        <p:nvSpPr>
          <p:cNvPr id="37895" name="Rectangle 6"/>
          <p:cNvSpPr>
            <a:spLocks noChangeArrowheads="1"/>
          </p:cNvSpPr>
          <p:nvPr/>
        </p:nvSpPr>
        <p:spPr bwMode="auto">
          <a:xfrm>
            <a:off x="976313" y="7667625"/>
            <a:ext cx="5260975" cy="271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>
              <a:spcBef>
                <a:spcPct val="30000"/>
              </a:spcBef>
            </a:pPr>
            <a:r>
              <a:rPr lang="en-US" sz="1200">
                <a:latin typeface="Arial" charset="0"/>
              </a:rPr>
              <a:t>increases in alveolar capillary membrane thickness decrease gas exchange</a:t>
            </a:r>
          </a:p>
        </p:txBody>
      </p:sp>
      <p:sp>
        <p:nvSpPr>
          <p:cNvPr id="37896" name="Rectangle 7"/>
          <p:cNvSpPr>
            <a:spLocks noChangeArrowheads="1"/>
          </p:cNvSpPr>
          <p:nvPr/>
        </p:nvSpPr>
        <p:spPr bwMode="auto">
          <a:xfrm>
            <a:off x="976313" y="7896225"/>
            <a:ext cx="4468812" cy="271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>
              <a:spcBef>
                <a:spcPct val="30000"/>
              </a:spcBef>
            </a:pPr>
            <a:r>
              <a:rPr lang="en-US" sz="1200">
                <a:latin typeface="Arial" charset="0"/>
              </a:rPr>
              <a:t>increases in diffusion distance (edema) decrease gas exchange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E4EB1C-B46B-4AF2-B21B-D2B6DCE32EF7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FA559E-C77A-45D2-BA8E-2F14DDB4F7C0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B216FD-9BFA-48FB-B802-725B2A3D6B56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F2267E-8643-42F7-A471-6D2386961588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47700"/>
            <a:ext cx="2057400" cy="54784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47700"/>
            <a:ext cx="6019800" cy="54784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47700"/>
            <a:ext cx="3278187" cy="3825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647700"/>
            <a:ext cx="3278187" cy="382588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7.bin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3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8.bin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9.bin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5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0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1.xml"/><Relationship Id="rId4" Type="http://schemas.openxmlformats.org/officeDocument/2006/relationships/image" Target="../media/image13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2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notesSlide" Target="../notesSlides/notesSlide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oleObject" Target="../embeddings/oleObject15.bin"/><Relationship Id="rId2" Type="http://schemas.openxmlformats.org/officeDocument/2006/relationships/tags" Target="../tags/tag23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notesSlide" Target="../notesSlides/notesSlide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4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16.bin"/><Relationship Id="rId4" Type="http://schemas.openxmlformats.org/officeDocument/2006/relationships/notesSlide" Target="../notesSlides/notesSlide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25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8.bin"/><Relationship Id="rId5" Type="http://schemas.openxmlformats.org/officeDocument/2006/relationships/oleObject" Target="../embeddings/oleObject17.bin"/><Relationship Id="rId4" Type="http://schemas.openxmlformats.org/officeDocument/2006/relationships/notesSlide" Target="../notesSlides/notesSlide2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9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oleObject" Target="../embeddings/oleObject6.bin"/><Relationship Id="rId2" Type="http://schemas.openxmlformats.org/officeDocument/2006/relationships/tags" Target="../tags/tag10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3032125" y="798513"/>
            <a:ext cx="3146425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2816225" y="168275"/>
            <a:ext cx="3455988" cy="80962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2000">
                <a:solidFill>
                  <a:srgbClr val="000000"/>
                </a:solidFill>
                <a:latin typeface="Arial" charset="0"/>
              </a:rPr>
              <a:t>From Mars, With Love </a:t>
            </a:r>
            <a:r>
              <a:rPr lang="en-US" sz="1600">
                <a:solidFill>
                  <a:srgbClr val="000000"/>
                </a:solidFill>
                <a:latin typeface="Arial" charset="0"/>
              </a:rPr>
              <a:t>Photograph taken by NASA Mars Global Surveyor</a:t>
            </a:r>
            <a:endParaRPr lang="en-US" sz="1600">
              <a:latin typeface="Arial" charset="0"/>
            </a:endParaRPr>
          </a:p>
        </p:txBody>
      </p:sp>
      <p:sp>
        <p:nvSpPr>
          <p:cNvPr id="14340" name="Rectangle 7"/>
          <p:cNvSpPr>
            <a:spLocks noGrp="1" noChangeArrowheads="1"/>
          </p:cNvSpPr>
          <p:nvPr>
            <p:ph type="title"/>
          </p:nvPr>
        </p:nvSpPr>
        <p:spPr>
          <a:xfrm>
            <a:off x="3160713" y="5457825"/>
            <a:ext cx="2763837" cy="382588"/>
          </a:xfrm>
          <a:ln cap="flat"/>
        </p:spPr>
        <p:txBody>
          <a:bodyPr anchorCtr="0"/>
          <a:lstStyle/>
          <a:p>
            <a:pPr algn="ctr" eaLnBrk="1" hangingPunct="1"/>
            <a:r>
              <a:rPr lang="en-US" smtClean="0">
                <a:solidFill>
                  <a:schemeClr val="tx1"/>
                </a:solidFill>
              </a:rPr>
              <a:t>paul.brand@utoledo.edu</a:t>
            </a:r>
          </a:p>
        </p:txBody>
      </p:sp>
      <p:pic>
        <p:nvPicPr>
          <p:cNvPr id="14341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57513" y="1331913"/>
            <a:ext cx="3170237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Text Box 13"/>
          <p:cNvSpPr txBox="1">
            <a:spLocks noChangeArrowheads="1"/>
          </p:cNvSpPr>
          <p:nvPr/>
        </p:nvSpPr>
        <p:spPr bwMode="auto">
          <a:xfrm>
            <a:off x="585788" y="2640013"/>
            <a:ext cx="2092325" cy="457200"/>
          </a:xfrm>
          <a:prstGeom prst="rect">
            <a:avLst/>
          </a:prstGeom>
          <a:noFill/>
          <a:ln w="15875">
            <a:noFill/>
            <a:miter lim="800000"/>
            <a:headEnd type="none" w="sm" len="sm"/>
            <a:tailEnd type="none" w="lg" len="lg"/>
          </a:ln>
        </p:spPr>
        <p:txBody>
          <a:bodyPr>
            <a:spAutoFit/>
          </a:bodyPr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1817688" y="180975"/>
            <a:ext cx="5508625" cy="382588"/>
          </a:xfrm>
        </p:spPr>
        <p:txBody>
          <a:bodyPr/>
          <a:lstStyle/>
          <a:p>
            <a:pPr eaLnBrk="1" hangingPunct="1"/>
            <a:r>
              <a:rPr lang="en-US" smtClean="0"/>
              <a:t>Role of arterioles in regulation of vascular resistance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3330575" y="3302000"/>
            <a:ext cx="5553075" cy="2887663"/>
          </a:xfrm>
          <a:prstGeom prst="rect">
            <a:avLst/>
          </a:prstGeom>
          <a:solidFill>
            <a:schemeClr val="bg1"/>
          </a:solidFill>
          <a:ln w="15875" algn="ctr">
            <a:solidFill>
              <a:schemeClr val="tx1"/>
            </a:solidFill>
            <a:miter lim="800000"/>
            <a:headEnd type="none" w="sm" len="sm"/>
            <a:tailEnd type="none" w="lg" len="lg"/>
          </a:ln>
        </p:spPr>
        <p:txBody>
          <a:bodyPr anchor="ctr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en-US" sz="1700">
                <a:latin typeface="Arial" charset="0"/>
              </a:rPr>
              <a:t>Although the radius of an individual capillary is less than that of an arteriole,</a:t>
            </a:r>
            <a:r>
              <a:rPr lang="en-US" sz="1700" b="1">
                <a:latin typeface="Arial" charset="0"/>
              </a:rPr>
              <a:t> total capillary resistance in a vascular bed is less than arteriolar resistance because there are many more capillaries than arterioles.</a:t>
            </a:r>
          </a:p>
          <a:p>
            <a:pPr eaLnBrk="0" hangingPunct="0">
              <a:lnSpc>
                <a:spcPct val="120000"/>
              </a:lnSpc>
            </a:pPr>
            <a:r>
              <a:rPr lang="en-US" sz="1700">
                <a:latin typeface="Arial" charset="0"/>
              </a:rPr>
              <a:t>Arteriolar resistance is regulated by changes in radius mediated by autonomic nerves, tissue metabolism and various hormones in order to meet tissue metabolic needs and maintain arterial blood pressure.</a:t>
            </a:r>
          </a:p>
        </p:txBody>
      </p:sp>
      <p:grpSp>
        <p:nvGrpSpPr>
          <p:cNvPr id="4101" name="Group 25"/>
          <p:cNvGrpSpPr>
            <a:grpSpLocks/>
          </p:cNvGrpSpPr>
          <p:nvPr/>
        </p:nvGrpSpPr>
        <p:grpSpPr bwMode="auto">
          <a:xfrm>
            <a:off x="561975" y="711200"/>
            <a:ext cx="2727325" cy="4068763"/>
            <a:chOff x="354" y="448"/>
            <a:chExt cx="1718" cy="2563"/>
          </a:xfrm>
        </p:grpSpPr>
        <p:sp>
          <p:nvSpPr>
            <p:cNvPr id="4104" name="Text Box 11"/>
            <p:cNvSpPr txBox="1">
              <a:spLocks noChangeArrowheads="1"/>
            </p:cNvSpPr>
            <p:nvPr/>
          </p:nvSpPr>
          <p:spPr bwMode="auto">
            <a:xfrm rot="-5400000">
              <a:off x="-134" y="1015"/>
              <a:ext cx="1224" cy="247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 type="none" w="sm" len="sm"/>
              <a:tailEnd type="none" w="lg" len="lg"/>
            </a:ln>
          </p:spPr>
          <p:txBody>
            <a:bodyPr anchor="ctr">
              <a:spAutoFit/>
            </a:bodyPr>
            <a:lstStyle/>
            <a:p>
              <a:pPr eaLnBrk="0" hangingPunct="0">
                <a:lnSpc>
                  <a:spcPct val="110000"/>
                </a:lnSpc>
              </a:pPr>
              <a:r>
                <a:rPr lang="en-US" sz="1700">
                  <a:latin typeface="Arial" charset="0"/>
                </a:rPr>
                <a:t>Resistance/length</a:t>
              </a:r>
            </a:p>
          </p:txBody>
        </p:sp>
        <p:grpSp>
          <p:nvGrpSpPr>
            <p:cNvPr id="4105" name="Group 24"/>
            <p:cNvGrpSpPr>
              <a:grpSpLocks/>
            </p:cNvGrpSpPr>
            <p:nvPr/>
          </p:nvGrpSpPr>
          <p:grpSpPr bwMode="auto">
            <a:xfrm>
              <a:off x="706" y="448"/>
              <a:ext cx="1366" cy="1455"/>
              <a:chOff x="706" y="448"/>
              <a:chExt cx="1366" cy="1455"/>
            </a:xfrm>
          </p:grpSpPr>
          <p:sp>
            <p:nvSpPr>
              <p:cNvPr id="4110" name="Rectangle 8"/>
              <p:cNvSpPr>
                <a:spLocks noChangeArrowheads="1"/>
              </p:cNvSpPr>
              <p:nvPr/>
            </p:nvSpPr>
            <p:spPr bwMode="auto">
              <a:xfrm>
                <a:off x="706" y="448"/>
                <a:ext cx="1366" cy="1435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 type="none" w="sm" len="sm"/>
                <a:tailEnd type="non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111" name="Group 9"/>
              <p:cNvGrpSpPr>
                <a:grpSpLocks/>
              </p:cNvGrpSpPr>
              <p:nvPr/>
            </p:nvGrpSpPr>
            <p:grpSpPr bwMode="auto">
              <a:xfrm>
                <a:off x="844" y="660"/>
                <a:ext cx="1091" cy="1017"/>
                <a:chOff x="1154" y="1530"/>
                <a:chExt cx="1091" cy="1017"/>
              </a:xfrm>
            </p:grpSpPr>
            <p:sp>
              <p:nvSpPr>
                <p:cNvPr id="4113" name="Freeform 5"/>
                <p:cNvSpPr>
                  <a:spLocks/>
                </p:cNvSpPr>
                <p:nvPr/>
              </p:nvSpPr>
              <p:spPr bwMode="auto">
                <a:xfrm>
                  <a:off x="1154" y="1530"/>
                  <a:ext cx="543" cy="1017"/>
                </a:xfrm>
                <a:custGeom>
                  <a:avLst/>
                  <a:gdLst>
                    <a:gd name="T0" fmla="*/ 0 w 839"/>
                    <a:gd name="T1" fmla="*/ 1017 h 1270"/>
                    <a:gd name="T2" fmla="*/ 304 w 839"/>
                    <a:gd name="T3" fmla="*/ 735 h 1270"/>
                    <a:gd name="T4" fmla="*/ 442 w 839"/>
                    <a:gd name="T5" fmla="*/ 430 h 1270"/>
                    <a:gd name="T6" fmla="*/ 543 w 839"/>
                    <a:gd name="T7" fmla="*/ 0 h 127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839"/>
                    <a:gd name="T13" fmla="*/ 0 h 1270"/>
                    <a:gd name="T14" fmla="*/ 839 w 839"/>
                    <a:gd name="T15" fmla="*/ 1270 h 127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839" h="1270">
                      <a:moveTo>
                        <a:pt x="0" y="1270"/>
                      </a:moveTo>
                      <a:cubicBezTo>
                        <a:pt x="177" y="1155"/>
                        <a:pt x="355" y="1040"/>
                        <a:pt x="469" y="918"/>
                      </a:cubicBezTo>
                      <a:cubicBezTo>
                        <a:pt x="583" y="796"/>
                        <a:pt x="621" y="690"/>
                        <a:pt x="683" y="537"/>
                      </a:cubicBezTo>
                      <a:cubicBezTo>
                        <a:pt x="745" y="384"/>
                        <a:pt x="813" y="91"/>
                        <a:pt x="839" y="0"/>
                      </a:cubicBezTo>
                    </a:path>
                  </a:pathLst>
                </a:custGeom>
                <a:solidFill>
                  <a:schemeClr val="bg1"/>
                </a:solidFill>
                <a:ln w="15875" cap="flat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lg" len="lg"/>
                </a:ln>
              </p:spPr>
              <p:txBody>
                <a:bodyPr anchor="ctr"/>
                <a:lstStyle/>
                <a:p>
                  <a:endParaRPr lang="en-US"/>
                </a:p>
              </p:txBody>
            </p:sp>
            <p:sp>
              <p:nvSpPr>
                <p:cNvPr id="4114" name="Freeform 6"/>
                <p:cNvSpPr>
                  <a:spLocks/>
                </p:cNvSpPr>
                <p:nvPr/>
              </p:nvSpPr>
              <p:spPr bwMode="auto">
                <a:xfrm flipH="1">
                  <a:off x="1702" y="1530"/>
                  <a:ext cx="543" cy="1017"/>
                </a:xfrm>
                <a:custGeom>
                  <a:avLst/>
                  <a:gdLst>
                    <a:gd name="T0" fmla="*/ 0 w 839"/>
                    <a:gd name="T1" fmla="*/ 1017 h 1270"/>
                    <a:gd name="T2" fmla="*/ 304 w 839"/>
                    <a:gd name="T3" fmla="*/ 735 h 1270"/>
                    <a:gd name="T4" fmla="*/ 442 w 839"/>
                    <a:gd name="T5" fmla="*/ 430 h 1270"/>
                    <a:gd name="T6" fmla="*/ 543 w 839"/>
                    <a:gd name="T7" fmla="*/ 0 h 127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839"/>
                    <a:gd name="T13" fmla="*/ 0 h 1270"/>
                    <a:gd name="T14" fmla="*/ 839 w 839"/>
                    <a:gd name="T15" fmla="*/ 1270 h 127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839" h="1270">
                      <a:moveTo>
                        <a:pt x="0" y="1270"/>
                      </a:moveTo>
                      <a:cubicBezTo>
                        <a:pt x="177" y="1155"/>
                        <a:pt x="355" y="1040"/>
                        <a:pt x="469" y="918"/>
                      </a:cubicBezTo>
                      <a:cubicBezTo>
                        <a:pt x="583" y="796"/>
                        <a:pt x="621" y="690"/>
                        <a:pt x="683" y="537"/>
                      </a:cubicBezTo>
                      <a:cubicBezTo>
                        <a:pt x="745" y="384"/>
                        <a:pt x="813" y="91"/>
                        <a:pt x="839" y="0"/>
                      </a:cubicBezTo>
                    </a:path>
                  </a:pathLst>
                </a:custGeom>
                <a:solidFill>
                  <a:schemeClr val="bg1"/>
                </a:solidFill>
                <a:ln w="15875" cap="flat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lg" len="lg"/>
                </a:ln>
              </p:spPr>
              <p:txBody>
                <a:bodyPr anchor="ctr"/>
                <a:lstStyle/>
                <a:p>
                  <a:endParaRPr lang="en-US"/>
                </a:p>
              </p:txBody>
            </p:sp>
          </p:grpSp>
          <p:sp>
            <p:nvSpPr>
              <p:cNvPr id="4112" name="Line 12"/>
              <p:cNvSpPr>
                <a:spLocks noChangeShapeType="1"/>
              </p:cNvSpPr>
              <p:nvPr/>
            </p:nvSpPr>
            <p:spPr bwMode="auto">
              <a:xfrm flipH="1">
                <a:off x="1379" y="448"/>
                <a:ext cx="19" cy="1455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prstDash val="dash"/>
                <a:round/>
                <a:headEnd type="none" w="sm" len="sm"/>
                <a:tailEnd type="none" w="lg" len="lg"/>
              </a:ln>
            </p:spPr>
            <p:txBody>
              <a:bodyPr anchor="ctr"/>
              <a:lstStyle/>
              <a:p>
                <a:endParaRPr lang="en-US"/>
              </a:p>
            </p:txBody>
          </p:sp>
        </p:grpSp>
        <p:sp>
          <p:nvSpPr>
            <p:cNvPr id="4106" name="Text Box 13"/>
            <p:cNvSpPr txBox="1">
              <a:spLocks noChangeArrowheads="1"/>
            </p:cNvSpPr>
            <p:nvPr/>
          </p:nvSpPr>
          <p:spPr bwMode="auto">
            <a:xfrm rot="-5400000">
              <a:off x="599" y="2456"/>
              <a:ext cx="727" cy="247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 type="none" w="sm" len="sm"/>
              <a:tailEnd type="none" w="lg" len="lg"/>
            </a:ln>
          </p:spPr>
          <p:txBody>
            <a:bodyPr anchor="ctr">
              <a:spAutoFit/>
            </a:bodyPr>
            <a:lstStyle/>
            <a:p>
              <a:pPr eaLnBrk="0" hangingPunct="0">
                <a:lnSpc>
                  <a:spcPct val="110000"/>
                </a:lnSpc>
              </a:pPr>
              <a:r>
                <a:rPr lang="en-US" sz="1700">
                  <a:latin typeface="Arial" charset="0"/>
                </a:rPr>
                <a:t>Arterioles</a:t>
              </a:r>
            </a:p>
          </p:txBody>
        </p:sp>
        <p:sp>
          <p:nvSpPr>
            <p:cNvPr id="4107" name="Text Box 14"/>
            <p:cNvSpPr txBox="1">
              <a:spLocks noChangeArrowheads="1"/>
            </p:cNvSpPr>
            <p:nvPr/>
          </p:nvSpPr>
          <p:spPr bwMode="auto">
            <a:xfrm rot="-5400000">
              <a:off x="991" y="2490"/>
              <a:ext cx="795" cy="247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 type="none" w="sm" len="sm"/>
              <a:tailEnd type="none" w="lg" len="lg"/>
            </a:ln>
          </p:spPr>
          <p:txBody>
            <a:bodyPr anchor="ctr">
              <a:spAutoFit/>
            </a:bodyPr>
            <a:lstStyle/>
            <a:p>
              <a:pPr eaLnBrk="0" hangingPunct="0">
                <a:lnSpc>
                  <a:spcPct val="110000"/>
                </a:lnSpc>
              </a:pPr>
              <a:r>
                <a:rPr lang="en-US" sz="1700">
                  <a:latin typeface="Arial" charset="0"/>
                </a:rPr>
                <a:t>capillaries</a:t>
              </a:r>
            </a:p>
          </p:txBody>
        </p:sp>
        <p:sp>
          <p:nvSpPr>
            <p:cNvPr id="4108" name="Text Box 15"/>
            <p:cNvSpPr txBox="1">
              <a:spLocks noChangeArrowheads="1"/>
            </p:cNvSpPr>
            <p:nvPr/>
          </p:nvSpPr>
          <p:spPr bwMode="auto">
            <a:xfrm rot="-5400000">
              <a:off x="1476" y="2397"/>
              <a:ext cx="610" cy="247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 type="none" w="sm" len="sm"/>
              <a:tailEnd type="none" w="lg" len="lg"/>
            </a:ln>
          </p:spPr>
          <p:txBody>
            <a:bodyPr anchor="ctr">
              <a:spAutoFit/>
            </a:bodyPr>
            <a:lstStyle/>
            <a:p>
              <a:pPr eaLnBrk="0" hangingPunct="0">
                <a:lnSpc>
                  <a:spcPct val="110000"/>
                </a:lnSpc>
              </a:pPr>
              <a:r>
                <a:rPr lang="en-US" sz="1700">
                  <a:latin typeface="Arial" charset="0"/>
                </a:rPr>
                <a:t>venules</a:t>
              </a:r>
            </a:p>
          </p:txBody>
        </p:sp>
        <p:sp>
          <p:nvSpPr>
            <p:cNvPr id="4109" name="Text Box 16"/>
            <p:cNvSpPr txBox="1">
              <a:spLocks noChangeArrowheads="1"/>
            </p:cNvSpPr>
            <p:nvPr/>
          </p:nvSpPr>
          <p:spPr bwMode="auto">
            <a:xfrm>
              <a:off x="905" y="1917"/>
              <a:ext cx="968" cy="247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 type="none" w="sm" len="sm"/>
              <a:tailEnd type="none" w="lg" len="lg"/>
            </a:ln>
          </p:spPr>
          <p:txBody>
            <a:bodyPr anchor="ctr">
              <a:spAutoFit/>
            </a:bodyPr>
            <a:lstStyle/>
            <a:p>
              <a:pPr eaLnBrk="0" hangingPunct="0">
                <a:lnSpc>
                  <a:spcPct val="110000"/>
                </a:lnSpc>
              </a:pPr>
              <a:r>
                <a:rPr lang="en-US" sz="1700">
                  <a:latin typeface="Arial" charset="0"/>
                </a:rPr>
                <a:t>Vessel radius</a:t>
              </a:r>
            </a:p>
          </p:txBody>
        </p:sp>
      </p:grpSp>
      <p:grpSp>
        <p:nvGrpSpPr>
          <p:cNvPr id="4102" name="Group 26"/>
          <p:cNvGrpSpPr>
            <a:grpSpLocks/>
          </p:cNvGrpSpPr>
          <p:nvPr/>
        </p:nvGrpSpPr>
        <p:grpSpPr bwMode="auto">
          <a:xfrm>
            <a:off x="3468688" y="914400"/>
            <a:ext cx="2363787" cy="1812925"/>
            <a:chOff x="2185" y="576"/>
            <a:chExt cx="1489" cy="1142"/>
          </a:xfrm>
        </p:grpSpPr>
        <p:sp>
          <p:nvSpPr>
            <p:cNvPr id="4103" name="Text Box 17"/>
            <p:cNvSpPr txBox="1">
              <a:spLocks noChangeArrowheads="1"/>
            </p:cNvSpPr>
            <p:nvPr/>
          </p:nvSpPr>
          <p:spPr bwMode="auto">
            <a:xfrm>
              <a:off x="2185" y="576"/>
              <a:ext cx="1489" cy="1142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 type="none" w="sm" len="sm"/>
              <a:tailEnd type="none" w="lg" len="lg"/>
            </a:ln>
          </p:spPr>
          <p:txBody>
            <a:bodyPr anchor="ctr">
              <a:spAutoFit/>
            </a:bodyPr>
            <a:lstStyle/>
            <a:p>
              <a:pPr eaLnBrk="0" hangingPunct="0">
                <a:lnSpc>
                  <a:spcPct val="110000"/>
                </a:lnSpc>
              </a:pPr>
              <a:r>
                <a:rPr lang="en-US" sz="1700">
                  <a:latin typeface="Arial" charset="0"/>
                </a:rPr>
                <a:t>The curve represents the equation</a:t>
              </a:r>
            </a:p>
            <a:p>
              <a:pPr eaLnBrk="0" hangingPunct="0">
                <a:lnSpc>
                  <a:spcPct val="110000"/>
                </a:lnSpc>
              </a:pPr>
              <a:endParaRPr lang="en-US" sz="1700">
                <a:latin typeface="Arial" charset="0"/>
              </a:endParaRPr>
            </a:p>
            <a:p>
              <a:pPr eaLnBrk="0" hangingPunct="0">
                <a:lnSpc>
                  <a:spcPct val="110000"/>
                </a:lnSpc>
              </a:pPr>
              <a:endParaRPr lang="en-US" sz="1700">
                <a:latin typeface="Arial" charset="0"/>
              </a:endParaRPr>
            </a:p>
            <a:p>
              <a:pPr eaLnBrk="0" hangingPunct="0">
                <a:lnSpc>
                  <a:spcPct val="110000"/>
                </a:lnSpc>
              </a:pPr>
              <a:endParaRPr lang="en-US" sz="1700">
                <a:latin typeface="Arial" charset="0"/>
              </a:endParaRPr>
            </a:p>
            <a:p>
              <a:pPr eaLnBrk="0" hangingPunct="0">
                <a:lnSpc>
                  <a:spcPct val="110000"/>
                </a:lnSpc>
              </a:pPr>
              <a:r>
                <a:rPr lang="en-US" sz="1700" b="1">
                  <a:latin typeface="Arial" charset="0"/>
                </a:rPr>
                <a:t>For a single vessel.</a:t>
              </a:r>
            </a:p>
          </p:txBody>
        </p:sp>
        <p:graphicFrame>
          <p:nvGraphicFramePr>
            <p:cNvPr id="4098" name="Object 20"/>
            <p:cNvGraphicFramePr>
              <a:graphicFrameLocks noChangeAspect="1"/>
            </p:cNvGraphicFramePr>
            <p:nvPr/>
          </p:nvGraphicFramePr>
          <p:xfrm>
            <a:off x="2618" y="1030"/>
            <a:ext cx="464" cy="393"/>
          </p:xfrm>
          <a:graphic>
            <a:graphicData uri="http://schemas.openxmlformats.org/presentationml/2006/ole">
              <p:oleObj spid="_x0000_s4098" name="Equation" r:id="rId5" imgW="469800" imgH="393480" progId="Equation.3">
                <p:embed/>
              </p:oleObj>
            </a:graphicData>
          </a:graphic>
        </p:graphicFrame>
      </p:grp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328988" y="163513"/>
            <a:ext cx="2457450" cy="385762"/>
          </a:xfrm>
          <a:ln cap="flat" algn="ctr"/>
        </p:spPr>
        <p:txBody>
          <a:bodyPr anchorCtr="0"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Cardiac output at rest</a:t>
            </a:r>
          </a:p>
        </p:txBody>
      </p:sp>
      <p:sp>
        <p:nvSpPr>
          <p:cNvPr id="20483" name="Text Box 38"/>
          <p:cNvSpPr txBox="1">
            <a:spLocks noChangeArrowheads="1"/>
          </p:cNvSpPr>
          <p:nvPr/>
        </p:nvSpPr>
        <p:spPr bwMode="auto">
          <a:xfrm>
            <a:off x="2806700" y="2482850"/>
            <a:ext cx="3502025" cy="3124200"/>
          </a:xfrm>
          <a:prstGeom prst="rect">
            <a:avLst/>
          </a:prstGeom>
          <a:solidFill>
            <a:schemeClr val="bg1"/>
          </a:solidFill>
          <a:ln w="15875" cap="sq">
            <a:solidFill>
              <a:schemeClr val="tx1"/>
            </a:solidFill>
            <a:miter lim="800000"/>
            <a:headEnd type="none" w="sm" len="sm"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800" u="sng">
                <a:latin typeface="Arial" charset="0"/>
              </a:rPr>
              <a:t>Percent of cardiac output at rest </a:t>
            </a:r>
          </a:p>
          <a:p>
            <a:pPr>
              <a:lnSpc>
                <a:spcPct val="110000"/>
              </a:lnSpc>
            </a:pPr>
            <a:endParaRPr lang="en-US" sz="1800" u="sng">
              <a:latin typeface="Arial" charset="0"/>
            </a:endParaRPr>
          </a:p>
          <a:p>
            <a:pPr>
              <a:lnSpc>
                <a:spcPct val="110000"/>
              </a:lnSpc>
            </a:pPr>
            <a:r>
              <a:rPr lang="en-US" sz="1800" u="sng">
                <a:latin typeface="Arial" charset="0"/>
              </a:rPr>
              <a:t>Circulation</a:t>
            </a:r>
          </a:p>
          <a:p>
            <a:pPr>
              <a:lnSpc>
                <a:spcPct val="110000"/>
              </a:lnSpc>
            </a:pPr>
            <a:r>
              <a:rPr lang="en-US" sz="1800">
                <a:latin typeface="Arial" charset="0"/>
              </a:rPr>
              <a:t>Splanchnic		24%</a:t>
            </a:r>
          </a:p>
          <a:p>
            <a:pPr>
              <a:lnSpc>
                <a:spcPct val="110000"/>
              </a:lnSpc>
            </a:pPr>
            <a:r>
              <a:rPr lang="en-US" sz="1800">
                <a:latin typeface="Arial" charset="0"/>
              </a:rPr>
              <a:t>Renal			19</a:t>
            </a:r>
          </a:p>
          <a:p>
            <a:pPr>
              <a:lnSpc>
                <a:spcPct val="110000"/>
              </a:lnSpc>
            </a:pPr>
            <a:r>
              <a:rPr lang="en-US" sz="1800">
                <a:latin typeface="Arial" charset="0"/>
              </a:rPr>
              <a:t>Cerebral			13</a:t>
            </a:r>
          </a:p>
          <a:p>
            <a:pPr>
              <a:lnSpc>
                <a:spcPct val="110000"/>
              </a:lnSpc>
            </a:pPr>
            <a:r>
              <a:rPr lang="en-US" sz="1800">
                <a:latin typeface="Arial" charset="0"/>
              </a:rPr>
              <a:t>Coronary	 	  4</a:t>
            </a:r>
          </a:p>
          <a:p>
            <a:pPr>
              <a:lnSpc>
                <a:spcPct val="110000"/>
              </a:lnSpc>
            </a:pPr>
            <a:r>
              <a:rPr lang="en-US" sz="1800">
                <a:latin typeface="Arial" charset="0"/>
              </a:rPr>
              <a:t>Skeletal muscle		21</a:t>
            </a:r>
          </a:p>
          <a:p>
            <a:pPr>
              <a:lnSpc>
                <a:spcPct val="110000"/>
              </a:lnSpc>
            </a:pPr>
            <a:r>
              <a:rPr lang="en-US" sz="1800">
                <a:latin typeface="Arial" charset="0"/>
              </a:rPr>
              <a:t>Skin			  9</a:t>
            </a:r>
          </a:p>
          <a:p>
            <a:pPr>
              <a:lnSpc>
                <a:spcPct val="110000"/>
              </a:lnSpc>
            </a:pPr>
            <a:r>
              <a:rPr lang="en-US" sz="1800">
                <a:latin typeface="Arial" charset="0"/>
              </a:rPr>
              <a:t>Other			10</a:t>
            </a:r>
          </a:p>
        </p:txBody>
      </p:sp>
      <p:sp>
        <p:nvSpPr>
          <p:cNvPr id="20484" name="Rectangle 39"/>
          <p:cNvSpPr>
            <a:spLocks noChangeArrowheads="1"/>
          </p:cNvSpPr>
          <p:nvPr/>
        </p:nvSpPr>
        <p:spPr bwMode="auto">
          <a:xfrm>
            <a:off x="1927225" y="825500"/>
            <a:ext cx="5260975" cy="1314450"/>
          </a:xfrm>
          <a:prstGeom prst="rect">
            <a:avLst/>
          </a:prstGeom>
          <a:solidFill>
            <a:schemeClr val="bg1"/>
          </a:solidFill>
          <a:ln w="15875" cap="sq">
            <a:solidFill>
              <a:schemeClr val="tx1"/>
            </a:solidFill>
            <a:miter lim="800000"/>
            <a:headEnd type="none" w="sm" len="sm"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en-US" sz="1800" u="sng">
                <a:latin typeface="Arial" charset="0"/>
                <a:cs typeface="Arial" charset="0"/>
              </a:rPr>
              <a:t>Normal Flows</a:t>
            </a:r>
          </a:p>
          <a:p>
            <a:pPr>
              <a:lnSpc>
                <a:spcPct val="110000"/>
              </a:lnSpc>
            </a:pPr>
            <a:r>
              <a:rPr lang="en-US" sz="1800">
                <a:latin typeface="Arial" charset="0"/>
                <a:cs typeface="Arial" charset="0"/>
              </a:rPr>
              <a:t>Cardiac Output (CO) ~ 5 L/min </a:t>
            </a:r>
            <a:endParaRPr lang="en-US" sz="1800">
              <a:latin typeface="Arial" charset="0"/>
              <a:cs typeface="Times New Roman" pitchFamily="18" charset="0"/>
            </a:endParaRPr>
          </a:p>
          <a:p>
            <a:pPr eaLnBrk="0" hangingPunct="0">
              <a:lnSpc>
                <a:spcPct val="110000"/>
              </a:lnSpc>
            </a:pPr>
            <a:r>
              <a:rPr lang="en-US" sz="1800">
                <a:latin typeface="Arial" charset="0"/>
                <a:cs typeface="Arial" charset="0"/>
              </a:rPr>
              <a:t>Cardiac Index (CI) =  CO/Body Surface Area</a:t>
            </a:r>
          </a:p>
          <a:p>
            <a:pPr eaLnBrk="0" hangingPunct="0">
              <a:lnSpc>
                <a:spcPct val="110000"/>
              </a:lnSpc>
            </a:pPr>
            <a:r>
              <a:rPr lang="en-US" sz="1800">
                <a:latin typeface="Arial" charset="0"/>
                <a:cs typeface="Arial" charset="0"/>
              </a:rPr>
              <a:t>CI = 5 L/min per 1.7 M</a:t>
            </a:r>
            <a:r>
              <a:rPr lang="en-US" sz="1800" baseline="30000">
                <a:latin typeface="Arial" charset="0"/>
                <a:cs typeface="Arial" charset="0"/>
              </a:rPr>
              <a:t>2</a:t>
            </a:r>
            <a:r>
              <a:rPr lang="en-US" sz="1800">
                <a:latin typeface="Arial" charset="0"/>
                <a:cs typeface="Arial" charset="0"/>
              </a:rPr>
              <a:t> = 2.9 L/min per M</a:t>
            </a:r>
            <a:r>
              <a:rPr lang="en-US" sz="1800" baseline="30000">
                <a:latin typeface="Arial" charset="0"/>
                <a:cs typeface="Arial" charset="0"/>
              </a:rPr>
              <a:t>2</a:t>
            </a:r>
            <a:endParaRPr lang="en-US" sz="180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title"/>
          </p:nvPr>
        </p:nvSpPr>
        <p:spPr>
          <a:xfrm>
            <a:off x="1150938" y="244475"/>
            <a:ext cx="6867525" cy="382588"/>
          </a:xfrm>
        </p:spPr>
        <p:txBody>
          <a:bodyPr/>
          <a:lstStyle/>
          <a:p>
            <a:pPr eaLnBrk="1" hangingPunct="1"/>
            <a:r>
              <a:rPr lang="en-US" smtClean="0"/>
              <a:t>Calculation of total peripheral resistance in a normal resting adult</a:t>
            </a:r>
          </a:p>
        </p:txBody>
      </p:sp>
      <p:sp>
        <p:nvSpPr>
          <p:cNvPr id="22531" name="Text Box 9"/>
          <p:cNvSpPr txBox="1">
            <a:spLocks noChangeArrowheads="1"/>
          </p:cNvSpPr>
          <p:nvPr/>
        </p:nvSpPr>
        <p:spPr bwMode="auto">
          <a:xfrm>
            <a:off x="2096861" y="860869"/>
            <a:ext cx="5310188" cy="4356577"/>
          </a:xfrm>
          <a:prstGeom prst="rect">
            <a:avLst/>
          </a:prstGeom>
          <a:solidFill>
            <a:schemeClr val="bg1"/>
          </a:solidFill>
          <a:ln w="15875" algn="ctr">
            <a:solidFill>
              <a:srgbClr val="000000"/>
            </a:solidFill>
            <a:miter lim="800000"/>
            <a:headEnd type="none" w="sm" len="sm"/>
            <a:tailEnd type="none" w="lg" len="lg"/>
          </a:ln>
        </p:spPr>
        <p:txBody>
          <a:bodyPr anchor="ctr">
            <a:spAutoFit/>
          </a:bodyPr>
          <a:lstStyle/>
          <a:p>
            <a:pPr defTabSz="511175">
              <a:lnSpc>
                <a:spcPct val="140000"/>
              </a:lnSpc>
              <a:spcAft>
                <a:spcPct val="10000"/>
              </a:spcAft>
            </a:pPr>
            <a:r>
              <a:rPr lang="en-US" sz="1700" dirty="0">
                <a:latin typeface="Arial" charset="0"/>
                <a:cs typeface="Arial" charset="0"/>
              </a:rPr>
              <a:t>Mean arterial pressure = ~ 102 mm Hg</a:t>
            </a:r>
          </a:p>
          <a:p>
            <a:pPr defTabSz="511175">
              <a:lnSpc>
                <a:spcPct val="140000"/>
              </a:lnSpc>
              <a:spcAft>
                <a:spcPct val="10000"/>
              </a:spcAft>
            </a:pPr>
            <a:r>
              <a:rPr lang="en-US" sz="1700" dirty="0">
                <a:latin typeface="Arial" charset="0"/>
                <a:cs typeface="Arial" charset="0"/>
              </a:rPr>
              <a:t>Venous pressure near the heart = ~ 2 mm Hg.</a:t>
            </a:r>
          </a:p>
          <a:p>
            <a:pPr defTabSz="511175">
              <a:lnSpc>
                <a:spcPct val="140000"/>
              </a:lnSpc>
              <a:spcAft>
                <a:spcPct val="10000"/>
              </a:spcAft>
            </a:pPr>
            <a:r>
              <a:rPr lang="en-US" sz="1700" dirty="0">
                <a:latin typeface="Arial" charset="0"/>
                <a:cs typeface="Arial" charset="0"/>
              </a:rPr>
              <a:t>Cardiac output = 5 L/,in</a:t>
            </a:r>
          </a:p>
          <a:p>
            <a:pPr defTabSz="511175">
              <a:lnSpc>
                <a:spcPct val="140000"/>
              </a:lnSpc>
              <a:spcAft>
                <a:spcPct val="10000"/>
              </a:spcAft>
            </a:pPr>
            <a:r>
              <a:rPr lang="en-US" sz="1700" dirty="0">
                <a:latin typeface="Arial" charset="0"/>
                <a:cs typeface="Arial" charset="0"/>
              </a:rPr>
              <a:t>F = </a:t>
            </a:r>
            <a:r>
              <a:rPr lang="en-US" sz="1700" dirty="0">
                <a:latin typeface="Symbol" pitchFamily="18" charset="2"/>
                <a:cs typeface="Arial" charset="0"/>
              </a:rPr>
              <a:t>D</a:t>
            </a:r>
            <a:r>
              <a:rPr lang="en-US" sz="1700" dirty="0">
                <a:latin typeface="Arial" charset="0"/>
                <a:cs typeface="Arial" charset="0"/>
              </a:rPr>
              <a:t>P/R</a:t>
            </a:r>
          </a:p>
          <a:p>
            <a:pPr defTabSz="511175">
              <a:lnSpc>
                <a:spcPct val="140000"/>
              </a:lnSpc>
              <a:spcAft>
                <a:spcPct val="10000"/>
              </a:spcAft>
            </a:pPr>
            <a:r>
              <a:rPr lang="en-US" sz="1700" dirty="0">
                <a:latin typeface="Arial" charset="0"/>
                <a:cs typeface="Arial" charset="0"/>
              </a:rPr>
              <a:t>R = </a:t>
            </a:r>
            <a:r>
              <a:rPr lang="en-US" sz="1700" dirty="0" smtClean="0">
                <a:latin typeface="Symbol" pitchFamily="18" charset="2"/>
                <a:cs typeface="Arial" charset="0"/>
              </a:rPr>
              <a:t>D</a:t>
            </a:r>
            <a:r>
              <a:rPr lang="en-US" sz="1700" dirty="0" smtClean="0">
                <a:latin typeface="Arial" charset="0"/>
                <a:cs typeface="Arial" charset="0"/>
              </a:rPr>
              <a:t>P/F</a:t>
            </a:r>
          </a:p>
          <a:p>
            <a:pPr defTabSz="511175">
              <a:lnSpc>
                <a:spcPct val="140000"/>
              </a:lnSpc>
              <a:spcAft>
                <a:spcPct val="10000"/>
              </a:spcAft>
            </a:pPr>
            <a:r>
              <a:rPr lang="en-US" sz="1700" b="1" i="1" dirty="0" smtClean="0">
                <a:latin typeface="Comic Sans MS" pitchFamily="66" charset="0"/>
                <a:cs typeface="Arial" charset="0"/>
              </a:rPr>
              <a:t>Resistance </a:t>
            </a:r>
            <a:r>
              <a:rPr lang="en-US" sz="1700" b="1" i="1" dirty="0">
                <a:latin typeface="Comic Sans MS" pitchFamily="66" charset="0"/>
                <a:cs typeface="Arial" charset="0"/>
              </a:rPr>
              <a:t>for the entire systemic circulation is called “total peripheral resistance”, or TPR</a:t>
            </a:r>
            <a:r>
              <a:rPr lang="en-US" sz="1700" b="1" i="1" dirty="0" smtClean="0">
                <a:latin typeface="Comic Sans MS" pitchFamily="66" charset="0"/>
                <a:cs typeface="Arial" charset="0"/>
              </a:rPr>
              <a:t>.</a:t>
            </a:r>
          </a:p>
          <a:p>
            <a:pPr defTabSz="511175">
              <a:lnSpc>
                <a:spcPct val="140000"/>
              </a:lnSpc>
              <a:spcAft>
                <a:spcPct val="10000"/>
              </a:spcAft>
            </a:pPr>
            <a:endParaRPr lang="en-US" sz="1700" b="1" i="1" dirty="0" smtClean="0">
              <a:latin typeface="Comic Sans MS" pitchFamily="66" charset="0"/>
              <a:cs typeface="Arial" charset="0"/>
            </a:endParaRPr>
          </a:p>
          <a:p>
            <a:pPr defTabSz="511175">
              <a:lnSpc>
                <a:spcPct val="140000"/>
              </a:lnSpc>
              <a:spcAft>
                <a:spcPct val="10000"/>
              </a:spcAft>
            </a:pPr>
            <a:endParaRPr lang="en-US" sz="1700" b="1" i="1" dirty="0" smtClean="0">
              <a:latin typeface="Comic Sans MS" pitchFamily="66" charset="0"/>
              <a:cs typeface="Arial" charset="0"/>
            </a:endParaRPr>
          </a:p>
          <a:p>
            <a:pPr defTabSz="511175">
              <a:lnSpc>
                <a:spcPct val="140000"/>
              </a:lnSpc>
              <a:spcAft>
                <a:spcPct val="10000"/>
              </a:spcAft>
            </a:pPr>
            <a:endParaRPr lang="en-US" sz="1700" b="1" i="1" dirty="0" smtClean="0">
              <a:latin typeface="Comic Sans MS" pitchFamily="66" charset="0"/>
              <a:cs typeface="Arial" charset="0"/>
            </a:endParaRPr>
          </a:p>
          <a:p>
            <a:pPr defTabSz="511175">
              <a:lnSpc>
                <a:spcPct val="140000"/>
              </a:lnSpc>
              <a:spcAft>
                <a:spcPct val="10000"/>
              </a:spcAft>
            </a:pPr>
            <a:endParaRPr lang="en-US" sz="1700" b="1" i="1" dirty="0">
              <a:latin typeface="Comic Sans MS" pitchFamily="66" charset="0"/>
              <a:cs typeface="Arial" charset="0"/>
            </a:endParaRPr>
          </a:p>
        </p:txBody>
      </p:sp>
      <p:graphicFrame>
        <p:nvGraphicFramePr>
          <p:cNvPr id="36865" name="Object 1"/>
          <p:cNvGraphicFramePr>
            <a:graphicFrameLocks noGrp="1" noChangeAspect="1"/>
          </p:cNvGraphicFramePr>
          <p:nvPr/>
        </p:nvGraphicFramePr>
        <p:xfrm>
          <a:off x="2377849" y="3895725"/>
          <a:ext cx="4748213" cy="787400"/>
        </p:xfrm>
        <a:graphic>
          <a:graphicData uri="http://schemas.openxmlformats.org/presentationml/2006/ole">
            <p:oleObj spid="_x0000_s36865" name="Equation" r:id="rId5" imgW="2603160" imgH="431640" progId="Equation.3">
              <p:embed/>
            </p:oleObj>
          </a:graphicData>
        </a:graphic>
      </p:graphicFrame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686800" cy="692150"/>
          </a:xfrm>
          <a:ln cap="flat" algn="ctr"/>
        </p:spPr>
        <p:txBody>
          <a:bodyPr tIns="64008" bIns="64008" anchorCtr="0"/>
          <a:lstStyle/>
          <a:p>
            <a:pPr eaLnBrk="1" hangingPunct="1"/>
            <a:r>
              <a:rPr lang="en-US" b="1" i="1" smtClean="0">
                <a:latin typeface="Comic Sans MS" pitchFamily="66" charset="0"/>
              </a:rPr>
              <a:t>The distribution of blood flow to different vascular beds is regulated by varying the radius of the arterioles by nerves, hormones and metabolism.</a:t>
            </a:r>
          </a:p>
        </p:txBody>
      </p:sp>
      <p:cxnSp>
        <p:nvCxnSpPr>
          <p:cNvPr id="5124" name="AutoShape 19"/>
          <p:cNvCxnSpPr>
            <a:cxnSpLocks noChangeShapeType="1"/>
            <a:stCxn id="5125" idx="2"/>
            <a:endCxn id="5129" idx="3"/>
          </p:cNvCxnSpPr>
          <p:nvPr/>
        </p:nvCxnSpPr>
        <p:spPr bwMode="auto">
          <a:xfrm flipH="1" flipV="1">
            <a:off x="4092575" y="3873500"/>
            <a:ext cx="741363" cy="1905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stealth" w="lg" len="lg"/>
            <a:tailEnd type="stealth" w="lg" len="lg"/>
          </a:ln>
        </p:spPr>
      </p:cxnSp>
      <p:sp>
        <p:nvSpPr>
          <p:cNvPr id="5125" name="Oval 24"/>
          <p:cNvSpPr>
            <a:spLocks noChangeArrowheads="1"/>
          </p:cNvSpPr>
          <p:nvPr/>
        </p:nvSpPr>
        <p:spPr bwMode="auto">
          <a:xfrm>
            <a:off x="4841875" y="3817938"/>
            <a:ext cx="3810000" cy="492125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lg" len="lg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126" name="Group 29"/>
          <p:cNvGrpSpPr>
            <a:grpSpLocks/>
          </p:cNvGrpSpPr>
          <p:nvPr/>
        </p:nvGrpSpPr>
        <p:grpSpPr bwMode="auto">
          <a:xfrm>
            <a:off x="561975" y="1030288"/>
            <a:ext cx="8202613" cy="5173662"/>
            <a:chOff x="354" y="649"/>
            <a:chExt cx="5167" cy="3259"/>
          </a:xfrm>
        </p:grpSpPr>
        <p:sp>
          <p:nvSpPr>
            <p:cNvPr id="5128" name="Text Box 4"/>
            <p:cNvSpPr txBox="1">
              <a:spLocks noChangeArrowheads="1"/>
            </p:cNvSpPr>
            <p:nvPr/>
          </p:nvSpPr>
          <p:spPr bwMode="auto">
            <a:xfrm>
              <a:off x="1226" y="1339"/>
              <a:ext cx="1617" cy="394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 type="none" w="sm" len="sm"/>
              <a:tailEnd type="none" w="lg" len="lg"/>
            </a:ln>
          </p:spPr>
          <p:txBody>
            <a:bodyPr anchor="ctr">
              <a:spAutoFit/>
            </a:bodyPr>
            <a:lstStyle/>
            <a:p>
              <a:pPr defTabSz="511175">
                <a:spcAft>
                  <a:spcPct val="10000"/>
                </a:spcAft>
              </a:pPr>
              <a:r>
                <a:rPr lang="en-US" sz="1700">
                  <a:latin typeface="Arial" charset="0"/>
                  <a:cs typeface="Arial" charset="0"/>
                </a:rPr>
                <a:t>Pressure is nearly the same in all large arteries</a:t>
              </a:r>
            </a:p>
          </p:txBody>
        </p:sp>
        <p:sp>
          <p:nvSpPr>
            <p:cNvPr id="5129" name="Text Box 5"/>
            <p:cNvSpPr txBox="1">
              <a:spLocks noChangeArrowheads="1"/>
            </p:cNvSpPr>
            <p:nvPr/>
          </p:nvSpPr>
          <p:spPr bwMode="auto">
            <a:xfrm>
              <a:off x="354" y="2161"/>
              <a:ext cx="2219" cy="557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 type="none" w="sm" len="sm"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pPr defTabSz="511175">
                <a:spcAft>
                  <a:spcPct val="10000"/>
                </a:spcAft>
              </a:pPr>
              <a:r>
                <a:rPr lang="en-US" sz="1700">
                  <a:latin typeface="Arial" charset="0"/>
                  <a:cs typeface="Arial" charset="0"/>
                </a:rPr>
                <a:t>Differences in arteriolar radius determine differences in resistance and therefore in flow.</a:t>
              </a:r>
            </a:p>
          </p:txBody>
        </p:sp>
        <p:sp>
          <p:nvSpPr>
            <p:cNvPr id="5130" name="Text Box 6"/>
            <p:cNvSpPr txBox="1">
              <a:spLocks noChangeArrowheads="1"/>
            </p:cNvSpPr>
            <p:nvPr/>
          </p:nvSpPr>
          <p:spPr bwMode="auto">
            <a:xfrm>
              <a:off x="1919" y="3284"/>
              <a:ext cx="992" cy="589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 type="none" w="sm" len="sm"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pPr defTabSz="511175">
                <a:spcAft>
                  <a:spcPct val="10000"/>
                </a:spcAft>
              </a:pPr>
              <a:r>
                <a:rPr lang="en-US" sz="1700">
                  <a:latin typeface="Arial" charset="0"/>
                  <a:cs typeface="Arial" charset="0"/>
                </a:rPr>
                <a:t>Large radius</a:t>
              </a:r>
            </a:p>
            <a:p>
              <a:pPr defTabSz="511175">
                <a:spcAft>
                  <a:spcPct val="10000"/>
                </a:spcAft>
              </a:pPr>
              <a:r>
                <a:rPr lang="en-US" sz="1700">
                  <a:latin typeface="Arial" charset="0"/>
                  <a:cs typeface="Arial" charset="0"/>
                </a:rPr>
                <a:t>Low resistance</a:t>
              </a:r>
            </a:p>
            <a:p>
              <a:pPr defTabSz="511175">
                <a:spcAft>
                  <a:spcPct val="10000"/>
                </a:spcAft>
              </a:pPr>
              <a:r>
                <a:rPr lang="en-US" sz="1700">
                  <a:latin typeface="Arial" charset="0"/>
                  <a:cs typeface="Arial" charset="0"/>
                </a:rPr>
                <a:t>High flow</a:t>
              </a:r>
            </a:p>
          </p:txBody>
        </p:sp>
        <p:sp>
          <p:nvSpPr>
            <p:cNvPr id="5131" name="Text Box 7"/>
            <p:cNvSpPr txBox="1">
              <a:spLocks noChangeArrowheads="1"/>
            </p:cNvSpPr>
            <p:nvPr/>
          </p:nvSpPr>
          <p:spPr bwMode="auto">
            <a:xfrm>
              <a:off x="4369" y="3319"/>
              <a:ext cx="1152" cy="589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 type="none" w="sm" len="sm"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pPr defTabSz="511175">
                <a:spcAft>
                  <a:spcPct val="10000"/>
                </a:spcAft>
              </a:pPr>
              <a:r>
                <a:rPr lang="en-US" sz="1700">
                  <a:latin typeface="Arial" charset="0"/>
                  <a:cs typeface="Arial" charset="0"/>
                </a:rPr>
                <a:t>Small radius</a:t>
              </a:r>
            </a:p>
            <a:p>
              <a:pPr defTabSz="511175">
                <a:spcAft>
                  <a:spcPct val="10000"/>
                </a:spcAft>
              </a:pPr>
              <a:r>
                <a:rPr lang="en-US" sz="1700">
                  <a:latin typeface="Arial" charset="0"/>
                  <a:cs typeface="Arial" charset="0"/>
                </a:rPr>
                <a:t>High  resistance</a:t>
              </a:r>
            </a:p>
            <a:p>
              <a:pPr defTabSz="511175">
                <a:spcAft>
                  <a:spcPct val="10000"/>
                </a:spcAft>
              </a:pPr>
              <a:r>
                <a:rPr lang="en-US" sz="1700">
                  <a:latin typeface="Arial" charset="0"/>
                  <a:cs typeface="Arial" charset="0"/>
                </a:rPr>
                <a:t>Low flow</a:t>
              </a:r>
            </a:p>
          </p:txBody>
        </p:sp>
        <p:sp>
          <p:nvSpPr>
            <p:cNvPr id="5132" name="Freeform 9"/>
            <p:cNvSpPr>
              <a:spLocks/>
            </p:cNvSpPr>
            <p:nvPr/>
          </p:nvSpPr>
          <p:spPr bwMode="auto">
            <a:xfrm>
              <a:off x="3482" y="649"/>
              <a:ext cx="1578" cy="1947"/>
            </a:xfrm>
            <a:custGeom>
              <a:avLst/>
              <a:gdLst>
                <a:gd name="T0" fmla="*/ 1578 w 1578"/>
                <a:gd name="T1" fmla="*/ 10 h 2129"/>
                <a:gd name="T2" fmla="*/ 1578 w 1578"/>
                <a:gd name="T3" fmla="*/ 1239 h 2129"/>
                <a:gd name="T4" fmla="*/ 1566 w 1578"/>
                <a:gd name="T5" fmla="*/ 1873 h 2129"/>
                <a:gd name="T6" fmla="*/ 1431 w 1578"/>
                <a:gd name="T7" fmla="*/ 1867 h 2129"/>
                <a:gd name="T8" fmla="*/ 1424 w 1578"/>
                <a:gd name="T9" fmla="*/ 1243 h 2129"/>
                <a:gd name="T10" fmla="*/ 1046 w 1578"/>
                <a:gd name="T11" fmla="*/ 1251 h 2129"/>
                <a:gd name="T12" fmla="*/ 1040 w 1578"/>
                <a:gd name="T13" fmla="*/ 1841 h 2129"/>
                <a:gd name="T14" fmla="*/ 756 w 1578"/>
                <a:gd name="T15" fmla="*/ 1837 h 2129"/>
                <a:gd name="T16" fmla="*/ 734 w 1578"/>
                <a:gd name="T17" fmla="*/ 1251 h 2129"/>
                <a:gd name="T18" fmla="*/ 476 w 1578"/>
                <a:gd name="T19" fmla="*/ 1251 h 2129"/>
                <a:gd name="T20" fmla="*/ 480 w 1578"/>
                <a:gd name="T21" fmla="*/ 1876 h 2129"/>
                <a:gd name="T22" fmla="*/ 255 w 1578"/>
                <a:gd name="T23" fmla="*/ 1947 h 2129"/>
                <a:gd name="T24" fmla="*/ 36 w 1578"/>
                <a:gd name="T25" fmla="*/ 1887 h 2129"/>
                <a:gd name="T26" fmla="*/ 25 w 1578"/>
                <a:gd name="T27" fmla="*/ 1258 h 2129"/>
                <a:gd name="T28" fmla="*/ 21 w 1578"/>
                <a:gd name="T29" fmla="*/ 1249 h 2129"/>
                <a:gd name="T30" fmla="*/ 0 w 1578"/>
                <a:gd name="T31" fmla="*/ 0 h 2129"/>
                <a:gd name="T32" fmla="*/ 1578 w 1578"/>
                <a:gd name="T33" fmla="*/ 10 h 2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578"/>
                <a:gd name="T52" fmla="*/ 0 h 2129"/>
                <a:gd name="T53" fmla="*/ 1578 w 1578"/>
                <a:gd name="T54" fmla="*/ 2129 h 2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578" h="2129">
                  <a:moveTo>
                    <a:pt x="1578" y="11"/>
                  </a:moveTo>
                  <a:lnTo>
                    <a:pt x="1578" y="1355"/>
                  </a:lnTo>
                  <a:lnTo>
                    <a:pt x="1566" y="2048"/>
                  </a:lnTo>
                  <a:lnTo>
                    <a:pt x="1431" y="2042"/>
                  </a:lnTo>
                  <a:lnTo>
                    <a:pt x="1424" y="1359"/>
                  </a:lnTo>
                  <a:lnTo>
                    <a:pt x="1046" y="1368"/>
                  </a:lnTo>
                  <a:lnTo>
                    <a:pt x="1040" y="2013"/>
                  </a:lnTo>
                  <a:cubicBezTo>
                    <a:pt x="1019" y="2030"/>
                    <a:pt x="775" y="1988"/>
                    <a:pt x="756" y="2009"/>
                  </a:cubicBezTo>
                  <a:lnTo>
                    <a:pt x="734" y="1368"/>
                  </a:lnTo>
                  <a:lnTo>
                    <a:pt x="476" y="1368"/>
                  </a:lnTo>
                  <a:cubicBezTo>
                    <a:pt x="440" y="1373"/>
                    <a:pt x="480" y="2051"/>
                    <a:pt x="480" y="2051"/>
                  </a:cubicBezTo>
                  <a:lnTo>
                    <a:pt x="255" y="2129"/>
                  </a:lnTo>
                  <a:lnTo>
                    <a:pt x="36" y="2063"/>
                  </a:lnTo>
                  <a:lnTo>
                    <a:pt x="25" y="1376"/>
                  </a:lnTo>
                  <a:lnTo>
                    <a:pt x="21" y="1366"/>
                  </a:lnTo>
                  <a:lnTo>
                    <a:pt x="0" y="0"/>
                  </a:lnTo>
                  <a:lnTo>
                    <a:pt x="1578" y="11"/>
                  </a:lnTo>
                  <a:close/>
                </a:path>
              </a:pathLst>
            </a:custGeom>
            <a:solidFill>
              <a:srgbClr val="FF3300"/>
            </a:solidFill>
            <a:ln w="158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</p:spPr>
          <p:txBody>
            <a:bodyPr anchor="ctr" anchorCtr="1">
              <a:spAutoFit/>
            </a:bodyPr>
            <a:lstStyle/>
            <a:p>
              <a:endParaRPr lang="en-US"/>
            </a:p>
          </p:txBody>
        </p:sp>
        <p:sp>
          <p:nvSpPr>
            <p:cNvPr id="5133" name="AutoShape 10"/>
            <p:cNvSpPr>
              <a:spLocks noChangeArrowheads="1"/>
            </p:cNvSpPr>
            <p:nvPr/>
          </p:nvSpPr>
          <p:spPr bwMode="auto">
            <a:xfrm>
              <a:off x="3521" y="2481"/>
              <a:ext cx="438" cy="116"/>
            </a:xfrm>
            <a:custGeom>
              <a:avLst/>
              <a:gdLst>
                <a:gd name="T0" fmla="*/ 4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1 h 21600"/>
                <a:gd name="T8" fmla="*/ 4 w 21600"/>
                <a:gd name="T9" fmla="*/ 1 h 21600"/>
                <a:gd name="T10" fmla="*/ 8 w 21600"/>
                <a:gd name="T11" fmla="*/ 1 h 21600"/>
                <a:gd name="T12" fmla="*/ 9 w 21600"/>
                <a:gd name="T13" fmla="*/ 0 h 21600"/>
                <a:gd name="T14" fmla="*/ 8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6 w 21600"/>
                <a:gd name="T25" fmla="*/ 3166 h 21600"/>
                <a:gd name="T26" fmla="*/ 18444 w 21600"/>
                <a:gd name="T27" fmla="*/ 18434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FFCCCC"/>
            </a:solidFill>
            <a:ln w="22225">
              <a:solidFill>
                <a:schemeClr val="tx1"/>
              </a:solidFill>
              <a:round/>
              <a:headEnd type="none" w="sm" len="sm"/>
              <a:tailEnd type="non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4" name="AutoShape 11"/>
            <p:cNvSpPr>
              <a:spLocks noChangeArrowheads="1"/>
            </p:cNvSpPr>
            <p:nvPr/>
          </p:nvSpPr>
          <p:spPr bwMode="auto">
            <a:xfrm>
              <a:off x="4238" y="2462"/>
              <a:ext cx="274" cy="50"/>
            </a:xfrm>
            <a:custGeom>
              <a:avLst/>
              <a:gdLst>
                <a:gd name="T0" fmla="*/ 2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2 w 21600"/>
                <a:gd name="T9" fmla="*/ 0 h 21600"/>
                <a:gd name="T10" fmla="*/ 3 w 21600"/>
                <a:gd name="T11" fmla="*/ 0 h 21600"/>
                <a:gd name="T12" fmla="*/ 3 w 21600"/>
                <a:gd name="T13" fmla="*/ 0 h 21600"/>
                <a:gd name="T14" fmla="*/ 3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3 w 21600"/>
                <a:gd name="T25" fmla="*/ 3024 h 21600"/>
                <a:gd name="T26" fmla="*/ 18447 w 21600"/>
                <a:gd name="T27" fmla="*/ 18576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FFCCCC"/>
            </a:solidFill>
            <a:ln w="22225" algn="ctr">
              <a:solidFill>
                <a:schemeClr val="tx1"/>
              </a:solidFill>
              <a:round/>
              <a:headEnd type="none" w="sm" len="sm"/>
              <a:tailEnd type="non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5" name="AutoShape 12"/>
            <p:cNvSpPr>
              <a:spLocks noChangeArrowheads="1"/>
            </p:cNvSpPr>
            <p:nvPr/>
          </p:nvSpPr>
          <p:spPr bwMode="auto">
            <a:xfrm>
              <a:off x="4919" y="2504"/>
              <a:ext cx="131" cy="4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1 w 21600"/>
                <a:gd name="T11" fmla="*/ 0 h 21600"/>
                <a:gd name="T12" fmla="*/ 1 w 21600"/>
                <a:gd name="T13" fmla="*/ 0 h 21600"/>
                <a:gd name="T14" fmla="*/ 1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33 w 21600"/>
                <a:gd name="T25" fmla="*/ 3014 h 21600"/>
                <a:gd name="T26" fmla="*/ 18467 w 21600"/>
                <a:gd name="T27" fmla="*/ 18586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FFCCCC"/>
            </a:solidFill>
            <a:ln w="22225" algn="ctr">
              <a:solidFill>
                <a:schemeClr val="tx1"/>
              </a:solidFill>
              <a:round/>
              <a:headEnd type="none" w="sm" len="sm"/>
              <a:tailEnd type="non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6" name="Freeform 13"/>
            <p:cNvSpPr>
              <a:spLocks/>
            </p:cNvSpPr>
            <p:nvPr/>
          </p:nvSpPr>
          <p:spPr bwMode="auto">
            <a:xfrm>
              <a:off x="3629" y="2541"/>
              <a:ext cx="296" cy="980"/>
            </a:xfrm>
            <a:custGeom>
              <a:avLst/>
              <a:gdLst>
                <a:gd name="T0" fmla="*/ 93 w 456"/>
                <a:gd name="T1" fmla="*/ 120 h 1312"/>
                <a:gd name="T2" fmla="*/ 62 w 456"/>
                <a:gd name="T3" fmla="*/ 407 h 1312"/>
                <a:gd name="T4" fmla="*/ 16 w 456"/>
                <a:gd name="T5" fmla="*/ 700 h 1312"/>
                <a:gd name="T6" fmla="*/ 31 w 456"/>
                <a:gd name="T7" fmla="*/ 897 h 1312"/>
                <a:gd name="T8" fmla="*/ 203 w 456"/>
                <a:gd name="T9" fmla="*/ 957 h 1312"/>
                <a:gd name="T10" fmla="*/ 296 w 456"/>
                <a:gd name="T11" fmla="*/ 760 h 1312"/>
                <a:gd name="T12" fmla="*/ 203 w 456"/>
                <a:gd name="T13" fmla="*/ 401 h 1312"/>
                <a:gd name="T14" fmla="*/ 161 w 456"/>
                <a:gd name="T15" fmla="*/ 126 h 1312"/>
                <a:gd name="T16" fmla="*/ 119 w 456"/>
                <a:gd name="T17" fmla="*/ 1 h 1312"/>
                <a:gd name="T18" fmla="*/ 93 w 456"/>
                <a:gd name="T19" fmla="*/ 120 h 13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56"/>
                <a:gd name="T31" fmla="*/ 0 h 1312"/>
                <a:gd name="T32" fmla="*/ 456 w 456"/>
                <a:gd name="T33" fmla="*/ 1312 h 13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56" h="1312">
                  <a:moveTo>
                    <a:pt x="144" y="161"/>
                  </a:moveTo>
                  <a:cubicBezTo>
                    <a:pt x="129" y="252"/>
                    <a:pt x="116" y="416"/>
                    <a:pt x="96" y="545"/>
                  </a:cubicBezTo>
                  <a:cubicBezTo>
                    <a:pt x="76" y="674"/>
                    <a:pt x="32" y="828"/>
                    <a:pt x="24" y="937"/>
                  </a:cubicBezTo>
                  <a:cubicBezTo>
                    <a:pt x="16" y="1046"/>
                    <a:pt x="0" y="1144"/>
                    <a:pt x="48" y="1201"/>
                  </a:cubicBezTo>
                  <a:cubicBezTo>
                    <a:pt x="96" y="1258"/>
                    <a:pt x="244" y="1312"/>
                    <a:pt x="312" y="1281"/>
                  </a:cubicBezTo>
                  <a:cubicBezTo>
                    <a:pt x="380" y="1250"/>
                    <a:pt x="456" y="1141"/>
                    <a:pt x="456" y="1017"/>
                  </a:cubicBezTo>
                  <a:cubicBezTo>
                    <a:pt x="456" y="893"/>
                    <a:pt x="347" y="678"/>
                    <a:pt x="312" y="537"/>
                  </a:cubicBezTo>
                  <a:cubicBezTo>
                    <a:pt x="277" y="396"/>
                    <a:pt x="269" y="258"/>
                    <a:pt x="248" y="169"/>
                  </a:cubicBezTo>
                  <a:cubicBezTo>
                    <a:pt x="227" y="80"/>
                    <a:pt x="201" y="2"/>
                    <a:pt x="184" y="1"/>
                  </a:cubicBezTo>
                  <a:cubicBezTo>
                    <a:pt x="167" y="0"/>
                    <a:pt x="159" y="70"/>
                    <a:pt x="144" y="161"/>
                  </a:cubicBezTo>
                  <a:close/>
                </a:path>
              </a:pathLst>
            </a:custGeom>
            <a:solidFill>
              <a:srgbClr val="FF3300"/>
            </a:solidFill>
            <a:ln w="15875" cap="flat" cmpd="sng">
              <a:noFill/>
              <a:prstDash val="solid"/>
              <a:round/>
              <a:headEnd type="none" w="sm" len="sm"/>
              <a:tailEnd type="none" w="lg" len="lg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5137" name="Freeform 14"/>
            <p:cNvSpPr>
              <a:spLocks/>
            </p:cNvSpPr>
            <p:nvPr/>
          </p:nvSpPr>
          <p:spPr bwMode="auto">
            <a:xfrm>
              <a:off x="4271" y="2492"/>
              <a:ext cx="232" cy="713"/>
            </a:xfrm>
            <a:custGeom>
              <a:avLst/>
              <a:gdLst>
                <a:gd name="T0" fmla="*/ 73 w 456"/>
                <a:gd name="T1" fmla="*/ 87 h 1312"/>
                <a:gd name="T2" fmla="*/ 49 w 456"/>
                <a:gd name="T3" fmla="*/ 296 h 1312"/>
                <a:gd name="T4" fmla="*/ 12 w 456"/>
                <a:gd name="T5" fmla="*/ 509 h 1312"/>
                <a:gd name="T6" fmla="*/ 24 w 456"/>
                <a:gd name="T7" fmla="*/ 653 h 1312"/>
                <a:gd name="T8" fmla="*/ 159 w 456"/>
                <a:gd name="T9" fmla="*/ 696 h 1312"/>
                <a:gd name="T10" fmla="*/ 232 w 456"/>
                <a:gd name="T11" fmla="*/ 553 h 1312"/>
                <a:gd name="T12" fmla="*/ 159 w 456"/>
                <a:gd name="T13" fmla="*/ 292 h 1312"/>
                <a:gd name="T14" fmla="*/ 126 w 456"/>
                <a:gd name="T15" fmla="*/ 92 h 1312"/>
                <a:gd name="T16" fmla="*/ 94 w 456"/>
                <a:gd name="T17" fmla="*/ 1 h 1312"/>
                <a:gd name="T18" fmla="*/ 73 w 456"/>
                <a:gd name="T19" fmla="*/ 87 h 13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56"/>
                <a:gd name="T31" fmla="*/ 0 h 1312"/>
                <a:gd name="T32" fmla="*/ 456 w 456"/>
                <a:gd name="T33" fmla="*/ 1312 h 13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56" h="1312">
                  <a:moveTo>
                    <a:pt x="144" y="161"/>
                  </a:moveTo>
                  <a:cubicBezTo>
                    <a:pt x="129" y="252"/>
                    <a:pt x="116" y="416"/>
                    <a:pt x="96" y="545"/>
                  </a:cubicBezTo>
                  <a:cubicBezTo>
                    <a:pt x="76" y="674"/>
                    <a:pt x="32" y="828"/>
                    <a:pt x="24" y="937"/>
                  </a:cubicBezTo>
                  <a:cubicBezTo>
                    <a:pt x="16" y="1046"/>
                    <a:pt x="0" y="1144"/>
                    <a:pt x="48" y="1201"/>
                  </a:cubicBezTo>
                  <a:cubicBezTo>
                    <a:pt x="96" y="1258"/>
                    <a:pt x="244" y="1312"/>
                    <a:pt x="312" y="1281"/>
                  </a:cubicBezTo>
                  <a:cubicBezTo>
                    <a:pt x="380" y="1250"/>
                    <a:pt x="456" y="1141"/>
                    <a:pt x="456" y="1017"/>
                  </a:cubicBezTo>
                  <a:cubicBezTo>
                    <a:pt x="456" y="893"/>
                    <a:pt x="347" y="678"/>
                    <a:pt x="312" y="537"/>
                  </a:cubicBezTo>
                  <a:cubicBezTo>
                    <a:pt x="277" y="396"/>
                    <a:pt x="269" y="258"/>
                    <a:pt x="248" y="169"/>
                  </a:cubicBezTo>
                  <a:cubicBezTo>
                    <a:pt x="227" y="80"/>
                    <a:pt x="201" y="2"/>
                    <a:pt x="184" y="1"/>
                  </a:cubicBezTo>
                  <a:cubicBezTo>
                    <a:pt x="167" y="0"/>
                    <a:pt x="159" y="70"/>
                    <a:pt x="144" y="161"/>
                  </a:cubicBezTo>
                  <a:close/>
                </a:path>
              </a:pathLst>
            </a:custGeom>
            <a:solidFill>
              <a:srgbClr val="FF3300"/>
            </a:solidFill>
            <a:ln w="15875" cap="flat" cmpd="sng">
              <a:noFill/>
              <a:prstDash val="solid"/>
              <a:round/>
              <a:headEnd type="none" w="sm" len="sm"/>
              <a:tailEnd type="none" w="lg" len="lg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5138" name="Freeform 15"/>
            <p:cNvSpPr>
              <a:spLocks/>
            </p:cNvSpPr>
            <p:nvPr/>
          </p:nvSpPr>
          <p:spPr bwMode="auto">
            <a:xfrm>
              <a:off x="4943" y="2503"/>
              <a:ext cx="120" cy="554"/>
            </a:xfrm>
            <a:custGeom>
              <a:avLst/>
              <a:gdLst>
                <a:gd name="T0" fmla="*/ 38 w 456"/>
                <a:gd name="T1" fmla="*/ 68 h 1312"/>
                <a:gd name="T2" fmla="*/ 25 w 456"/>
                <a:gd name="T3" fmla="*/ 230 h 1312"/>
                <a:gd name="T4" fmla="*/ 6 w 456"/>
                <a:gd name="T5" fmla="*/ 396 h 1312"/>
                <a:gd name="T6" fmla="*/ 13 w 456"/>
                <a:gd name="T7" fmla="*/ 507 h 1312"/>
                <a:gd name="T8" fmla="*/ 82 w 456"/>
                <a:gd name="T9" fmla="*/ 541 h 1312"/>
                <a:gd name="T10" fmla="*/ 120 w 456"/>
                <a:gd name="T11" fmla="*/ 429 h 1312"/>
                <a:gd name="T12" fmla="*/ 82 w 456"/>
                <a:gd name="T13" fmla="*/ 227 h 1312"/>
                <a:gd name="T14" fmla="*/ 65 w 456"/>
                <a:gd name="T15" fmla="*/ 71 h 1312"/>
                <a:gd name="T16" fmla="*/ 48 w 456"/>
                <a:gd name="T17" fmla="*/ 0 h 1312"/>
                <a:gd name="T18" fmla="*/ 38 w 456"/>
                <a:gd name="T19" fmla="*/ 68 h 13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56"/>
                <a:gd name="T31" fmla="*/ 0 h 1312"/>
                <a:gd name="T32" fmla="*/ 456 w 456"/>
                <a:gd name="T33" fmla="*/ 1312 h 13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56" h="1312">
                  <a:moveTo>
                    <a:pt x="144" y="161"/>
                  </a:moveTo>
                  <a:cubicBezTo>
                    <a:pt x="129" y="252"/>
                    <a:pt x="116" y="416"/>
                    <a:pt x="96" y="545"/>
                  </a:cubicBezTo>
                  <a:cubicBezTo>
                    <a:pt x="76" y="674"/>
                    <a:pt x="32" y="828"/>
                    <a:pt x="24" y="937"/>
                  </a:cubicBezTo>
                  <a:cubicBezTo>
                    <a:pt x="16" y="1046"/>
                    <a:pt x="0" y="1144"/>
                    <a:pt x="48" y="1201"/>
                  </a:cubicBezTo>
                  <a:cubicBezTo>
                    <a:pt x="96" y="1258"/>
                    <a:pt x="244" y="1312"/>
                    <a:pt x="312" y="1281"/>
                  </a:cubicBezTo>
                  <a:cubicBezTo>
                    <a:pt x="380" y="1250"/>
                    <a:pt x="456" y="1141"/>
                    <a:pt x="456" y="1017"/>
                  </a:cubicBezTo>
                  <a:cubicBezTo>
                    <a:pt x="456" y="893"/>
                    <a:pt x="347" y="678"/>
                    <a:pt x="312" y="537"/>
                  </a:cubicBezTo>
                  <a:cubicBezTo>
                    <a:pt x="277" y="396"/>
                    <a:pt x="269" y="258"/>
                    <a:pt x="248" y="169"/>
                  </a:cubicBezTo>
                  <a:cubicBezTo>
                    <a:pt x="227" y="80"/>
                    <a:pt x="201" y="2"/>
                    <a:pt x="184" y="1"/>
                  </a:cubicBezTo>
                  <a:cubicBezTo>
                    <a:pt x="167" y="0"/>
                    <a:pt x="159" y="70"/>
                    <a:pt x="144" y="161"/>
                  </a:cubicBezTo>
                  <a:close/>
                </a:path>
              </a:pathLst>
            </a:custGeom>
            <a:solidFill>
              <a:srgbClr val="FF3300"/>
            </a:solidFill>
            <a:ln w="15875" cap="flat" cmpd="sng">
              <a:noFill/>
              <a:prstDash val="solid"/>
              <a:round/>
              <a:headEnd type="none" w="sm" len="sm"/>
              <a:tailEnd type="none" w="lg" len="lg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5139" name="Freeform 16"/>
            <p:cNvSpPr>
              <a:spLocks/>
            </p:cNvSpPr>
            <p:nvPr/>
          </p:nvSpPr>
          <p:spPr bwMode="auto">
            <a:xfrm>
              <a:off x="2858" y="1532"/>
              <a:ext cx="1547" cy="473"/>
            </a:xfrm>
            <a:custGeom>
              <a:avLst/>
              <a:gdLst>
                <a:gd name="T0" fmla="*/ 0 w 1547"/>
                <a:gd name="T1" fmla="*/ 0 h 517"/>
                <a:gd name="T2" fmla="*/ 1296 w 1547"/>
                <a:gd name="T3" fmla="*/ 83 h 517"/>
                <a:gd name="T4" fmla="*/ 1509 w 1547"/>
                <a:gd name="T5" fmla="*/ 473 h 517"/>
                <a:gd name="T6" fmla="*/ 0 60000 65536"/>
                <a:gd name="T7" fmla="*/ 0 60000 65536"/>
                <a:gd name="T8" fmla="*/ 0 60000 65536"/>
                <a:gd name="T9" fmla="*/ 0 w 1547"/>
                <a:gd name="T10" fmla="*/ 0 h 517"/>
                <a:gd name="T11" fmla="*/ 1547 w 1547"/>
                <a:gd name="T12" fmla="*/ 517 h 5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47" h="517">
                  <a:moveTo>
                    <a:pt x="0" y="0"/>
                  </a:moveTo>
                  <a:cubicBezTo>
                    <a:pt x="216" y="15"/>
                    <a:pt x="1045" y="5"/>
                    <a:pt x="1296" y="91"/>
                  </a:cubicBezTo>
                  <a:cubicBezTo>
                    <a:pt x="1547" y="177"/>
                    <a:pt x="1465" y="428"/>
                    <a:pt x="1509" y="517"/>
                  </a:cubicBezTo>
                </a:path>
              </a:pathLst>
            </a:custGeom>
            <a:noFill/>
            <a:ln w="15875" cap="flat" cmpd="sng">
              <a:solidFill>
                <a:schemeClr val="tx1"/>
              </a:solidFill>
              <a:prstDash val="solid"/>
              <a:round/>
              <a:headEnd type="none" w="sm" len="sm"/>
              <a:tailEnd type="stealth" w="lg" len="lg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5140" name="Freeform 17"/>
            <p:cNvSpPr>
              <a:spLocks/>
            </p:cNvSpPr>
            <p:nvPr/>
          </p:nvSpPr>
          <p:spPr bwMode="auto">
            <a:xfrm>
              <a:off x="2877" y="1549"/>
              <a:ext cx="2125" cy="388"/>
            </a:xfrm>
            <a:custGeom>
              <a:avLst/>
              <a:gdLst>
                <a:gd name="T0" fmla="*/ 0 w 2125"/>
                <a:gd name="T1" fmla="*/ 0 h 424"/>
                <a:gd name="T2" fmla="*/ 1736 w 2125"/>
                <a:gd name="T3" fmla="*/ 37 h 424"/>
                <a:gd name="T4" fmla="*/ 2064 w 2125"/>
                <a:gd name="T5" fmla="*/ 117 h 424"/>
                <a:gd name="T6" fmla="*/ 2104 w 2125"/>
                <a:gd name="T7" fmla="*/ 388 h 42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25"/>
                <a:gd name="T13" fmla="*/ 0 h 424"/>
                <a:gd name="T14" fmla="*/ 2125 w 2125"/>
                <a:gd name="T15" fmla="*/ 424 h 42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25" h="424">
                  <a:moveTo>
                    <a:pt x="0" y="0"/>
                  </a:moveTo>
                  <a:cubicBezTo>
                    <a:pt x="289" y="7"/>
                    <a:pt x="1392" y="19"/>
                    <a:pt x="1736" y="40"/>
                  </a:cubicBezTo>
                  <a:cubicBezTo>
                    <a:pt x="2080" y="61"/>
                    <a:pt x="2003" y="64"/>
                    <a:pt x="2064" y="128"/>
                  </a:cubicBezTo>
                  <a:cubicBezTo>
                    <a:pt x="2125" y="192"/>
                    <a:pt x="2096" y="362"/>
                    <a:pt x="2104" y="424"/>
                  </a:cubicBezTo>
                </a:path>
              </a:pathLst>
            </a:custGeom>
            <a:noFill/>
            <a:ln w="15875" cap="flat" cmpd="sng">
              <a:solidFill>
                <a:schemeClr val="tx1"/>
              </a:solidFill>
              <a:prstDash val="solid"/>
              <a:round/>
              <a:headEnd type="none" w="sm" len="sm"/>
              <a:tailEnd type="stealth" w="lg" len="lg"/>
            </a:ln>
          </p:spPr>
          <p:txBody>
            <a:bodyPr anchor="ctr"/>
            <a:lstStyle/>
            <a:p>
              <a:endParaRPr lang="en-US"/>
            </a:p>
          </p:txBody>
        </p:sp>
        <p:cxnSp>
          <p:nvCxnSpPr>
            <p:cNvPr id="5141" name="AutoShape 20"/>
            <p:cNvCxnSpPr>
              <a:cxnSpLocks noChangeShapeType="1"/>
              <a:stCxn id="5130" idx="3"/>
              <a:endCxn id="5136" idx="3"/>
            </p:cNvCxnSpPr>
            <p:nvPr/>
          </p:nvCxnSpPr>
          <p:spPr bwMode="auto">
            <a:xfrm flipV="1">
              <a:off x="2916" y="3438"/>
              <a:ext cx="744" cy="141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stealth" w="lg" len="lg"/>
              <a:tailEnd type="stealth" w="lg" len="lg"/>
            </a:ln>
          </p:spPr>
        </p:cxnSp>
        <p:sp>
          <p:nvSpPr>
            <p:cNvPr id="5142" name="Freeform 21"/>
            <p:cNvSpPr>
              <a:spLocks/>
            </p:cNvSpPr>
            <p:nvPr/>
          </p:nvSpPr>
          <p:spPr bwMode="auto">
            <a:xfrm>
              <a:off x="3274" y="1549"/>
              <a:ext cx="435" cy="402"/>
            </a:xfrm>
            <a:custGeom>
              <a:avLst/>
              <a:gdLst>
                <a:gd name="T0" fmla="*/ 0 w 435"/>
                <a:gd name="T1" fmla="*/ 0 h 768"/>
                <a:gd name="T2" fmla="*/ 368 w 435"/>
                <a:gd name="T3" fmla="*/ 121 h 768"/>
                <a:gd name="T4" fmla="*/ 400 w 435"/>
                <a:gd name="T5" fmla="*/ 402 h 768"/>
                <a:gd name="T6" fmla="*/ 0 60000 65536"/>
                <a:gd name="T7" fmla="*/ 0 60000 65536"/>
                <a:gd name="T8" fmla="*/ 0 60000 65536"/>
                <a:gd name="T9" fmla="*/ 0 w 435"/>
                <a:gd name="T10" fmla="*/ 0 h 768"/>
                <a:gd name="T11" fmla="*/ 435 w 435"/>
                <a:gd name="T12" fmla="*/ 768 h 7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5" h="768">
                  <a:moveTo>
                    <a:pt x="0" y="0"/>
                  </a:moveTo>
                  <a:cubicBezTo>
                    <a:pt x="61" y="39"/>
                    <a:pt x="301" y="104"/>
                    <a:pt x="368" y="232"/>
                  </a:cubicBezTo>
                  <a:cubicBezTo>
                    <a:pt x="435" y="360"/>
                    <a:pt x="393" y="656"/>
                    <a:pt x="400" y="768"/>
                  </a:cubicBezTo>
                </a:path>
              </a:pathLst>
            </a:custGeom>
            <a:noFill/>
            <a:ln w="15875" cap="flat" cmpd="sng">
              <a:solidFill>
                <a:schemeClr val="tx1"/>
              </a:solidFill>
              <a:prstDash val="solid"/>
              <a:round/>
              <a:headEnd type="none" w="sm" len="sm"/>
              <a:tailEnd type="stealth" w="lg" len="lg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5143" name="Text Box 22"/>
            <p:cNvSpPr txBox="1">
              <a:spLocks noChangeArrowheads="1"/>
            </p:cNvSpPr>
            <p:nvPr/>
          </p:nvSpPr>
          <p:spPr bwMode="auto">
            <a:xfrm>
              <a:off x="3606" y="722"/>
              <a:ext cx="1332" cy="361"/>
            </a:xfrm>
            <a:prstGeom prst="rect">
              <a:avLst/>
            </a:prstGeom>
            <a:solidFill>
              <a:schemeClr val="bg1"/>
            </a:solidFill>
            <a:ln w="15875" cap="sq" algn="ctr">
              <a:solidFill>
                <a:schemeClr val="tx1"/>
              </a:solidFill>
              <a:miter lim="800000"/>
              <a:headEnd type="none" w="sm" len="sm"/>
              <a:tailEnd type="none" w="lg" len="lg"/>
            </a:ln>
          </p:spPr>
          <p:txBody>
            <a:bodyPr anchor="ctr">
              <a:spAutoFit/>
            </a:bodyPr>
            <a:lstStyle/>
            <a:p>
              <a:pPr>
                <a:lnSpc>
                  <a:spcPct val="90000"/>
                </a:lnSpc>
                <a:spcBef>
                  <a:spcPct val="50000"/>
                </a:spcBef>
              </a:pPr>
              <a:r>
                <a:rPr lang="en-US" sz="1700">
                  <a:latin typeface="Arial" charset="0"/>
                  <a:cs typeface="Arial" charset="0"/>
                </a:rPr>
                <a:t>Aorta functions as a pressure reservoir</a:t>
              </a:r>
            </a:p>
          </p:txBody>
        </p:sp>
        <p:sp>
          <p:nvSpPr>
            <p:cNvPr id="5144" name="Text Box 23"/>
            <p:cNvSpPr txBox="1">
              <a:spLocks noChangeArrowheads="1"/>
            </p:cNvSpPr>
            <p:nvPr/>
          </p:nvSpPr>
          <p:spPr bwMode="auto">
            <a:xfrm>
              <a:off x="3519" y="1132"/>
              <a:ext cx="1506" cy="362"/>
            </a:xfrm>
            <a:prstGeom prst="rect">
              <a:avLst/>
            </a:prstGeom>
            <a:solidFill>
              <a:srgbClr val="FFFFFF"/>
            </a:solidFill>
            <a:ln w="15875" cap="sq" algn="ctr">
              <a:solidFill>
                <a:schemeClr val="tx1"/>
              </a:solidFill>
              <a:miter lim="800000"/>
              <a:headEnd type="none" w="sm" len="sm"/>
              <a:tailEnd type="none" w="lg" len="lg"/>
            </a:ln>
          </p:spPr>
          <p:txBody>
            <a:bodyPr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50000"/>
                </a:spcBef>
              </a:pPr>
              <a:r>
                <a:rPr lang="en-US" sz="1700">
                  <a:solidFill>
                    <a:schemeClr val="tx2"/>
                  </a:solidFill>
                  <a:latin typeface="Arial" charset="0"/>
                </a:rPr>
                <a:t>Arteries distribute flow to various organs</a:t>
              </a:r>
            </a:p>
          </p:txBody>
        </p:sp>
        <p:cxnSp>
          <p:nvCxnSpPr>
            <p:cNvPr id="5145" name="AutoShape 25"/>
            <p:cNvCxnSpPr>
              <a:cxnSpLocks noChangeShapeType="1"/>
            </p:cNvCxnSpPr>
            <p:nvPr/>
          </p:nvCxnSpPr>
          <p:spPr bwMode="auto">
            <a:xfrm flipH="1" flipV="1">
              <a:off x="5025" y="3044"/>
              <a:ext cx="89" cy="278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stealth" w="lg" len="lg"/>
              <a:tailEnd type="stealth" w="lg" len="lg"/>
            </a:ln>
          </p:spPr>
        </p:cxnSp>
      </p:grpSp>
      <p:sp>
        <p:nvSpPr>
          <p:cNvPr id="5127" name="Rectangle 26"/>
          <p:cNvSpPr>
            <a:spLocks noChangeArrowheads="1"/>
          </p:cNvSpPr>
          <p:nvPr/>
        </p:nvSpPr>
        <p:spPr bwMode="auto">
          <a:xfrm>
            <a:off x="433388" y="1033463"/>
            <a:ext cx="1146175" cy="881062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 type="none" w="sm" len="sm"/>
            <a:tailEnd type="none" w="lg" len="lg"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5122" name="Object 27"/>
          <p:cNvGraphicFramePr>
            <a:graphicFrameLocks noGrp="1" noChangeAspect="1"/>
          </p:cNvGraphicFramePr>
          <p:nvPr>
            <p:ph idx="1"/>
          </p:nvPr>
        </p:nvGraphicFramePr>
        <p:xfrm>
          <a:off x="579438" y="1160463"/>
          <a:ext cx="885825" cy="687387"/>
        </p:xfrm>
        <a:graphic>
          <a:graphicData uri="http://schemas.openxmlformats.org/presentationml/2006/ole">
            <p:oleObj spid="_x0000_s5122" name="Equation" r:id="rId5" imgW="507960" imgH="393480" progId="Equation.3">
              <p:embed/>
            </p:oleObj>
          </a:graphicData>
        </a:graphic>
      </p:graphicFrame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009900" y="212725"/>
            <a:ext cx="3009900" cy="385763"/>
          </a:xfrm>
          <a:ln cap="flat" algn="ctr"/>
        </p:spPr>
        <p:txBody>
          <a:bodyPr anchorCtr="0"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Pressures in the circulation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357188" y="850900"/>
            <a:ext cx="4770437" cy="3811588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>
            <a:spAutoFit/>
          </a:bodyPr>
          <a:lstStyle/>
          <a:p>
            <a:pPr eaLnBrk="0" hangingPunct="0">
              <a:spcAft>
                <a:spcPct val="25000"/>
              </a:spcAft>
            </a:pPr>
            <a:r>
              <a:rPr lang="en-US" sz="1800">
                <a:latin typeface="Arial" charset="0"/>
              </a:rPr>
              <a:t>Left ventricle		120/0 – 5 mm Hg</a:t>
            </a:r>
          </a:p>
          <a:p>
            <a:pPr eaLnBrk="0" hangingPunct="0">
              <a:spcAft>
                <a:spcPct val="25000"/>
              </a:spcAft>
            </a:pPr>
            <a:r>
              <a:rPr lang="en-US" sz="1800">
                <a:latin typeface="Arial" charset="0"/>
              </a:rPr>
              <a:t>Arteries			120/80</a:t>
            </a:r>
          </a:p>
          <a:p>
            <a:pPr eaLnBrk="0" hangingPunct="0">
              <a:spcAft>
                <a:spcPct val="25000"/>
              </a:spcAft>
            </a:pPr>
            <a:r>
              <a:rPr lang="en-US" sz="1800">
                <a:latin typeface="Arial" charset="0"/>
              </a:rPr>
              <a:t>Capillaries		35 </a:t>
            </a:r>
            <a:r>
              <a:rPr lang="en-US" sz="1800">
                <a:latin typeface="Arial" charset="0"/>
                <a:sym typeface="Symbol" pitchFamily="18" charset="2"/>
              </a:rPr>
              <a:t>- </a:t>
            </a:r>
            <a:r>
              <a:rPr lang="en-US" sz="1800">
                <a:latin typeface="Arial" charset="0"/>
              </a:rPr>
              <a:t>25</a:t>
            </a:r>
          </a:p>
          <a:p>
            <a:pPr eaLnBrk="0" hangingPunct="0">
              <a:spcAft>
                <a:spcPct val="25000"/>
              </a:spcAft>
            </a:pPr>
            <a:r>
              <a:rPr lang="en-US" sz="1800">
                <a:latin typeface="Arial" charset="0"/>
              </a:rPr>
              <a:t>Venules			25 </a:t>
            </a:r>
            <a:r>
              <a:rPr lang="en-US" sz="1800">
                <a:latin typeface="Arial" charset="0"/>
                <a:sym typeface="Symbol" pitchFamily="18" charset="2"/>
              </a:rPr>
              <a:t>-</a:t>
            </a:r>
            <a:r>
              <a:rPr lang="en-US" sz="1800">
                <a:latin typeface="Arial" charset="0"/>
              </a:rPr>
              <a:t> 15</a:t>
            </a:r>
          </a:p>
          <a:p>
            <a:pPr eaLnBrk="0" hangingPunct="0">
              <a:spcAft>
                <a:spcPct val="25000"/>
              </a:spcAft>
            </a:pPr>
            <a:r>
              <a:rPr lang="en-US" sz="1800">
                <a:latin typeface="Arial" charset="0"/>
              </a:rPr>
              <a:t>Large veins		15 - 0</a:t>
            </a:r>
          </a:p>
          <a:p>
            <a:pPr eaLnBrk="0" hangingPunct="0">
              <a:spcAft>
                <a:spcPct val="25000"/>
              </a:spcAft>
            </a:pPr>
            <a:r>
              <a:rPr lang="en-US" sz="1800">
                <a:latin typeface="Arial" charset="0"/>
              </a:rPr>
              <a:t>Right atrium		0 - 5</a:t>
            </a:r>
          </a:p>
          <a:p>
            <a:pPr eaLnBrk="0" hangingPunct="0">
              <a:spcAft>
                <a:spcPct val="25000"/>
              </a:spcAft>
            </a:pPr>
            <a:r>
              <a:rPr lang="en-US" sz="1800">
                <a:latin typeface="Arial" charset="0"/>
              </a:rPr>
              <a:t>Right ventricle		30/0 – 5</a:t>
            </a:r>
          </a:p>
          <a:p>
            <a:pPr eaLnBrk="0" hangingPunct="0">
              <a:spcAft>
                <a:spcPct val="25000"/>
              </a:spcAft>
            </a:pPr>
            <a:r>
              <a:rPr lang="en-US" sz="1800">
                <a:latin typeface="Arial" charset="0"/>
              </a:rPr>
              <a:t>Pulmonary artery		30/10</a:t>
            </a:r>
          </a:p>
          <a:p>
            <a:pPr eaLnBrk="0" hangingPunct="0">
              <a:spcAft>
                <a:spcPct val="25000"/>
              </a:spcAft>
            </a:pPr>
            <a:r>
              <a:rPr lang="en-US" sz="1800">
                <a:latin typeface="Arial" charset="0"/>
              </a:rPr>
              <a:t>Pulmonary capillary	 ~10</a:t>
            </a:r>
          </a:p>
          <a:p>
            <a:pPr eaLnBrk="0" hangingPunct="0">
              <a:spcAft>
                <a:spcPct val="25000"/>
              </a:spcAft>
            </a:pPr>
            <a:r>
              <a:rPr lang="en-US" sz="1800">
                <a:latin typeface="Arial" charset="0"/>
              </a:rPr>
              <a:t>Left atrium		~5 – 10</a:t>
            </a:r>
          </a:p>
          <a:p>
            <a:pPr eaLnBrk="0" hangingPunct="0">
              <a:spcAft>
                <a:spcPct val="25000"/>
              </a:spcAft>
            </a:pPr>
            <a:r>
              <a:rPr lang="en-US" sz="1800">
                <a:latin typeface="Arial" charset="0"/>
              </a:rPr>
              <a:t>portal vein		~10</a:t>
            </a:r>
          </a:p>
        </p:txBody>
      </p:sp>
      <p:sp>
        <p:nvSpPr>
          <p:cNvPr id="24580" name="AutoShape 5"/>
          <p:cNvSpPr>
            <a:spLocks noChangeArrowheads="1"/>
          </p:cNvSpPr>
          <p:nvPr/>
        </p:nvSpPr>
        <p:spPr bwMode="auto">
          <a:xfrm>
            <a:off x="2874963" y="1155700"/>
            <a:ext cx="1497012" cy="782638"/>
          </a:xfrm>
          <a:prstGeom prst="wedgeEllipseCallout">
            <a:avLst>
              <a:gd name="adj1" fmla="val 131444"/>
              <a:gd name="adj2" fmla="val 61560"/>
            </a:avLst>
          </a:prstGeom>
          <a:noFill/>
          <a:ln w="15875">
            <a:solidFill>
              <a:schemeClr val="tx1"/>
            </a:solidFill>
            <a:prstDash val="dash"/>
            <a:miter lim="800000"/>
            <a:headEnd type="none" w="sm" len="sm"/>
            <a:tailEnd type="none" w="lg" len="lg"/>
          </a:ln>
        </p:spPr>
        <p:txBody>
          <a:bodyPr anchor="ctr"/>
          <a:lstStyle/>
          <a:p>
            <a:pPr algn="ctr"/>
            <a:endParaRPr lang="en-US"/>
          </a:p>
        </p:txBody>
      </p:sp>
      <p:sp>
        <p:nvSpPr>
          <p:cNvPr id="24581" name="Text Box 6"/>
          <p:cNvSpPr txBox="1">
            <a:spLocks noChangeArrowheads="1"/>
          </p:cNvSpPr>
          <p:nvPr/>
        </p:nvSpPr>
        <p:spPr bwMode="auto">
          <a:xfrm>
            <a:off x="5627688" y="1482725"/>
            <a:ext cx="2681287" cy="1206500"/>
          </a:xfrm>
          <a:prstGeom prst="rect">
            <a:avLst/>
          </a:prstGeom>
          <a:solidFill>
            <a:schemeClr val="bg1"/>
          </a:solidFill>
          <a:ln w="15875" algn="ctr">
            <a:solidFill>
              <a:schemeClr val="tx1"/>
            </a:solidFill>
            <a:miter lim="800000"/>
            <a:headEnd type="none" w="sm" len="sm"/>
            <a:tailEnd type="none" w="lg" len="lg"/>
          </a:ln>
        </p:spPr>
        <p:txBody>
          <a:bodyPr>
            <a:spAutoFit/>
          </a:bodyPr>
          <a:lstStyle/>
          <a:p>
            <a:pPr eaLnBrk="0" hangingPunct="0">
              <a:spcAft>
                <a:spcPct val="25000"/>
              </a:spcAft>
            </a:pPr>
            <a:r>
              <a:rPr lang="en-US" sz="1800">
                <a:latin typeface="Arial" charset="0"/>
              </a:rPr>
              <a:t>Note the large pressure drop between arteries and capillaries, that is, across the arterioles</a:t>
            </a:r>
          </a:p>
        </p:txBody>
      </p:sp>
      <p:sp>
        <p:nvSpPr>
          <p:cNvPr id="24582" name="Text Box 18"/>
          <p:cNvSpPr txBox="1">
            <a:spLocks noChangeArrowheads="1"/>
          </p:cNvSpPr>
          <p:nvPr/>
        </p:nvSpPr>
        <p:spPr bwMode="auto">
          <a:xfrm>
            <a:off x="992188" y="5422900"/>
            <a:ext cx="2895600" cy="884238"/>
          </a:xfrm>
          <a:prstGeom prst="rect">
            <a:avLst/>
          </a:prstGeom>
          <a:solidFill>
            <a:schemeClr val="bg1"/>
          </a:solidFill>
          <a:ln w="15875" algn="ctr">
            <a:solidFill>
              <a:schemeClr val="tx1"/>
            </a:solidFill>
            <a:miter lim="800000"/>
            <a:headEnd type="none" w="sm" len="sm"/>
            <a:tailEnd type="none" w="lg" len="lg"/>
          </a:ln>
        </p:spPr>
        <p:txBody>
          <a:bodyPr>
            <a:spAutoFit/>
          </a:bodyPr>
          <a:lstStyle/>
          <a:p>
            <a:pPr eaLnBrk="0" hangingPunct="0">
              <a:spcAft>
                <a:spcPct val="25000"/>
              </a:spcAft>
            </a:pPr>
            <a:r>
              <a:rPr lang="en-US" sz="1700">
                <a:latin typeface="Arial" charset="0"/>
              </a:rPr>
              <a:t>Where in the circulation are pressure curves A and B measured?</a:t>
            </a:r>
          </a:p>
        </p:txBody>
      </p:sp>
      <p:grpSp>
        <p:nvGrpSpPr>
          <p:cNvPr id="24583" name="Group 22"/>
          <p:cNvGrpSpPr>
            <a:grpSpLocks/>
          </p:cNvGrpSpPr>
          <p:nvPr/>
        </p:nvGrpSpPr>
        <p:grpSpPr bwMode="auto">
          <a:xfrm>
            <a:off x="4267200" y="2808288"/>
            <a:ext cx="4487863" cy="3708400"/>
            <a:chOff x="2688" y="1809"/>
            <a:chExt cx="2827" cy="2336"/>
          </a:xfrm>
        </p:grpSpPr>
        <p:grpSp>
          <p:nvGrpSpPr>
            <p:cNvPr id="24584" name="Group 19"/>
            <p:cNvGrpSpPr>
              <a:grpSpLocks/>
            </p:cNvGrpSpPr>
            <p:nvPr/>
          </p:nvGrpSpPr>
          <p:grpSpPr bwMode="auto">
            <a:xfrm>
              <a:off x="2688" y="1809"/>
              <a:ext cx="2827" cy="2336"/>
              <a:chOff x="2688" y="1809"/>
              <a:chExt cx="2827" cy="2336"/>
            </a:xfrm>
          </p:grpSpPr>
          <p:pic>
            <p:nvPicPr>
              <p:cNvPr id="24587" name="Picture 7" descr="image"/>
              <p:cNvPicPr>
                <a:picLocks noChangeAspect="1" noChangeArrowheads="1"/>
              </p:cNvPicPr>
              <p:nvPr/>
            </p:nvPicPr>
            <p:blipFill>
              <a:blip r:embed="rId4" cstate="print">
                <a:lum bright="46000" contrast="2000"/>
              </a:blip>
              <a:srcRect/>
              <a:stretch>
                <a:fillRect/>
              </a:stretch>
            </p:blipFill>
            <p:spPr bwMode="auto">
              <a:xfrm>
                <a:off x="2691" y="1809"/>
                <a:ext cx="2824" cy="2336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24588" name="Freeform 9"/>
              <p:cNvSpPr>
                <a:spLocks/>
              </p:cNvSpPr>
              <p:nvPr/>
            </p:nvSpPr>
            <p:spPr bwMode="auto">
              <a:xfrm>
                <a:off x="3420" y="3292"/>
                <a:ext cx="350" cy="629"/>
              </a:xfrm>
              <a:custGeom>
                <a:avLst/>
                <a:gdLst>
                  <a:gd name="T0" fmla="*/ 0 w 294"/>
                  <a:gd name="T1" fmla="*/ 596 h 519"/>
                  <a:gd name="T2" fmla="*/ 55 w 294"/>
                  <a:gd name="T3" fmla="*/ 599 h 519"/>
                  <a:gd name="T4" fmla="*/ 90 w 294"/>
                  <a:gd name="T5" fmla="*/ 567 h 519"/>
                  <a:gd name="T6" fmla="*/ 110 w 294"/>
                  <a:gd name="T7" fmla="*/ 522 h 519"/>
                  <a:gd name="T8" fmla="*/ 117 w 294"/>
                  <a:gd name="T9" fmla="*/ 436 h 519"/>
                  <a:gd name="T10" fmla="*/ 117 w 294"/>
                  <a:gd name="T11" fmla="*/ 213 h 519"/>
                  <a:gd name="T12" fmla="*/ 131 w 294"/>
                  <a:gd name="T13" fmla="*/ 75 h 519"/>
                  <a:gd name="T14" fmla="*/ 156 w 294"/>
                  <a:gd name="T15" fmla="*/ 5 h 519"/>
                  <a:gd name="T16" fmla="*/ 188 w 294"/>
                  <a:gd name="T17" fmla="*/ 2 h 519"/>
                  <a:gd name="T18" fmla="*/ 211 w 294"/>
                  <a:gd name="T19" fmla="*/ 28 h 519"/>
                  <a:gd name="T20" fmla="*/ 217 w 294"/>
                  <a:gd name="T21" fmla="*/ 103 h 519"/>
                  <a:gd name="T22" fmla="*/ 219 w 294"/>
                  <a:gd name="T23" fmla="*/ 173 h 519"/>
                  <a:gd name="T24" fmla="*/ 226 w 294"/>
                  <a:gd name="T25" fmla="*/ 327 h 519"/>
                  <a:gd name="T26" fmla="*/ 229 w 294"/>
                  <a:gd name="T27" fmla="*/ 434 h 519"/>
                  <a:gd name="T28" fmla="*/ 271 w 294"/>
                  <a:gd name="T29" fmla="*/ 591 h 519"/>
                  <a:gd name="T30" fmla="*/ 288 w 294"/>
                  <a:gd name="T31" fmla="*/ 610 h 519"/>
                  <a:gd name="T32" fmla="*/ 350 w 294"/>
                  <a:gd name="T33" fmla="*/ 629 h 51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94"/>
                  <a:gd name="T52" fmla="*/ 0 h 519"/>
                  <a:gd name="T53" fmla="*/ 294 w 294"/>
                  <a:gd name="T54" fmla="*/ 519 h 51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94" h="519">
                    <a:moveTo>
                      <a:pt x="0" y="492"/>
                    </a:moveTo>
                    <a:cubicBezTo>
                      <a:pt x="23" y="501"/>
                      <a:pt x="8" y="497"/>
                      <a:pt x="46" y="494"/>
                    </a:cubicBezTo>
                    <a:cubicBezTo>
                      <a:pt x="65" y="488"/>
                      <a:pt x="62" y="478"/>
                      <a:pt x="76" y="468"/>
                    </a:cubicBezTo>
                    <a:cubicBezTo>
                      <a:pt x="80" y="456"/>
                      <a:pt x="85" y="442"/>
                      <a:pt x="92" y="431"/>
                    </a:cubicBezTo>
                    <a:cubicBezTo>
                      <a:pt x="97" y="409"/>
                      <a:pt x="93" y="383"/>
                      <a:pt x="98" y="360"/>
                    </a:cubicBezTo>
                    <a:cubicBezTo>
                      <a:pt x="99" y="317"/>
                      <a:pt x="96" y="225"/>
                      <a:pt x="98" y="176"/>
                    </a:cubicBezTo>
                    <a:cubicBezTo>
                      <a:pt x="100" y="127"/>
                      <a:pt x="105" y="91"/>
                      <a:pt x="110" y="62"/>
                    </a:cubicBezTo>
                    <a:cubicBezTo>
                      <a:pt x="116" y="4"/>
                      <a:pt x="124" y="14"/>
                      <a:pt x="131" y="4"/>
                    </a:cubicBezTo>
                    <a:cubicBezTo>
                      <a:pt x="136" y="0"/>
                      <a:pt x="152" y="4"/>
                      <a:pt x="158" y="2"/>
                    </a:cubicBezTo>
                    <a:cubicBezTo>
                      <a:pt x="167" y="2"/>
                      <a:pt x="171" y="10"/>
                      <a:pt x="177" y="23"/>
                    </a:cubicBezTo>
                    <a:cubicBezTo>
                      <a:pt x="181" y="37"/>
                      <a:pt x="181" y="65"/>
                      <a:pt x="182" y="85"/>
                    </a:cubicBezTo>
                    <a:cubicBezTo>
                      <a:pt x="183" y="104"/>
                      <a:pt x="183" y="112"/>
                      <a:pt x="184" y="143"/>
                    </a:cubicBezTo>
                    <a:cubicBezTo>
                      <a:pt x="187" y="185"/>
                      <a:pt x="188" y="228"/>
                      <a:pt x="190" y="270"/>
                    </a:cubicBezTo>
                    <a:cubicBezTo>
                      <a:pt x="191" y="299"/>
                      <a:pt x="191" y="328"/>
                      <a:pt x="192" y="358"/>
                    </a:cubicBezTo>
                    <a:cubicBezTo>
                      <a:pt x="193" y="391"/>
                      <a:pt x="193" y="465"/>
                      <a:pt x="228" y="488"/>
                    </a:cubicBezTo>
                    <a:cubicBezTo>
                      <a:pt x="230" y="494"/>
                      <a:pt x="242" y="503"/>
                      <a:pt x="242" y="503"/>
                    </a:cubicBezTo>
                    <a:cubicBezTo>
                      <a:pt x="251" y="517"/>
                      <a:pt x="279" y="519"/>
                      <a:pt x="294" y="519"/>
                    </a:cubicBezTo>
                  </a:path>
                </a:pathLst>
              </a:custGeom>
              <a:noFill/>
              <a:ln w="1587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lg" len="lg"/>
              </a:ln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24589" name="Freeform 10"/>
              <p:cNvSpPr>
                <a:spLocks/>
              </p:cNvSpPr>
              <p:nvPr/>
            </p:nvSpPr>
            <p:spPr bwMode="auto">
              <a:xfrm>
                <a:off x="3367" y="3267"/>
                <a:ext cx="468" cy="207"/>
              </a:xfrm>
              <a:custGeom>
                <a:avLst/>
                <a:gdLst>
                  <a:gd name="T0" fmla="*/ 0 w 394"/>
                  <a:gd name="T1" fmla="*/ 74 h 171"/>
                  <a:gd name="T2" fmla="*/ 14 w 394"/>
                  <a:gd name="T3" fmla="*/ 102 h 171"/>
                  <a:gd name="T4" fmla="*/ 37 w 394"/>
                  <a:gd name="T5" fmla="*/ 138 h 171"/>
                  <a:gd name="T6" fmla="*/ 50 w 394"/>
                  <a:gd name="T7" fmla="*/ 150 h 171"/>
                  <a:gd name="T8" fmla="*/ 71 w 394"/>
                  <a:gd name="T9" fmla="*/ 168 h 171"/>
                  <a:gd name="T10" fmla="*/ 93 w 394"/>
                  <a:gd name="T11" fmla="*/ 179 h 171"/>
                  <a:gd name="T12" fmla="*/ 107 w 394"/>
                  <a:gd name="T13" fmla="*/ 190 h 171"/>
                  <a:gd name="T14" fmla="*/ 128 w 394"/>
                  <a:gd name="T15" fmla="*/ 203 h 171"/>
                  <a:gd name="T16" fmla="*/ 153 w 394"/>
                  <a:gd name="T17" fmla="*/ 200 h 171"/>
                  <a:gd name="T18" fmla="*/ 175 w 394"/>
                  <a:gd name="T19" fmla="*/ 189 h 171"/>
                  <a:gd name="T20" fmla="*/ 185 w 394"/>
                  <a:gd name="T21" fmla="*/ 174 h 171"/>
                  <a:gd name="T22" fmla="*/ 194 w 394"/>
                  <a:gd name="T23" fmla="*/ 157 h 171"/>
                  <a:gd name="T24" fmla="*/ 200 w 394"/>
                  <a:gd name="T25" fmla="*/ 138 h 171"/>
                  <a:gd name="T26" fmla="*/ 207 w 394"/>
                  <a:gd name="T27" fmla="*/ 121 h 171"/>
                  <a:gd name="T28" fmla="*/ 214 w 394"/>
                  <a:gd name="T29" fmla="*/ 102 h 171"/>
                  <a:gd name="T30" fmla="*/ 228 w 394"/>
                  <a:gd name="T31" fmla="*/ 73 h 171"/>
                  <a:gd name="T32" fmla="*/ 249 w 394"/>
                  <a:gd name="T33" fmla="*/ 34 h 171"/>
                  <a:gd name="T34" fmla="*/ 267 w 394"/>
                  <a:gd name="T35" fmla="*/ 5 h 171"/>
                  <a:gd name="T36" fmla="*/ 286 w 394"/>
                  <a:gd name="T37" fmla="*/ 29 h 171"/>
                  <a:gd name="T38" fmla="*/ 321 w 394"/>
                  <a:gd name="T39" fmla="*/ 84 h 171"/>
                  <a:gd name="T40" fmla="*/ 335 w 394"/>
                  <a:gd name="T41" fmla="*/ 117 h 171"/>
                  <a:gd name="T42" fmla="*/ 350 w 394"/>
                  <a:gd name="T43" fmla="*/ 146 h 171"/>
                  <a:gd name="T44" fmla="*/ 371 w 394"/>
                  <a:gd name="T45" fmla="*/ 172 h 171"/>
                  <a:gd name="T46" fmla="*/ 415 w 394"/>
                  <a:gd name="T47" fmla="*/ 190 h 171"/>
                  <a:gd name="T48" fmla="*/ 438 w 394"/>
                  <a:gd name="T49" fmla="*/ 197 h 171"/>
                  <a:gd name="T50" fmla="*/ 463 w 394"/>
                  <a:gd name="T51" fmla="*/ 205 h 171"/>
                  <a:gd name="T52" fmla="*/ 468 w 394"/>
                  <a:gd name="T53" fmla="*/ 207 h 171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394"/>
                  <a:gd name="T82" fmla="*/ 0 h 171"/>
                  <a:gd name="T83" fmla="*/ 394 w 394"/>
                  <a:gd name="T84" fmla="*/ 171 h 171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394" h="171">
                    <a:moveTo>
                      <a:pt x="0" y="61"/>
                    </a:moveTo>
                    <a:cubicBezTo>
                      <a:pt x="6" y="66"/>
                      <a:pt x="9" y="76"/>
                      <a:pt x="12" y="84"/>
                    </a:cubicBezTo>
                    <a:cubicBezTo>
                      <a:pt x="14" y="94"/>
                      <a:pt x="22" y="109"/>
                      <a:pt x="31" y="114"/>
                    </a:cubicBezTo>
                    <a:cubicBezTo>
                      <a:pt x="34" y="119"/>
                      <a:pt x="37" y="121"/>
                      <a:pt x="42" y="124"/>
                    </a:cubicBezTo>
                    <a:cubicBezTo>
                      <a:pt x="43" y="130"/>
                      <a:pt x="53" y="138"/>
                      <a:pt x="60" y="139"/>
                    </a:cubicBezTo>
                    <a:cubicBezTo>
                      <a:pt x="65" y="143"/>
                      <a:pt x="72" y="147"/>
                      <a:pt x="78" y="148"/>
                    </a:cubicBezTo>
                    <a:cubicBezTo>
                      <a:pt x="83" y="152"/>
                      <a:pt x="83" y="156"/>
                      <a:pt x="90" y="157"/>
                    </a:cubicBezTo>
                    <a:cubicBezTo>
                      <a:pt x="94" y="163"/>
                      <a:pt x="101" y="165"/>
                      <a:pt x="108" y="168"/>
                    </a:cubicBezTo>
                    <a:cubicBezTo>
                      <a:pt x="115" y="167"/>
                      <a:pt x="122" y="167"/>
                      <a:pt x="129" y="165"/>
                    </a:cubicBezTo>
                    <a:cubicBezTo>
                      <a:pt x="136" y="163"/>
                      <a:pt x="140" y="157"/>
                      <a:pt x="147" y="156"/>
                    </a:cubicBezTo>
                    <a:cubicBezTo>
                      <a:pt x="148" y="149"/>
                      <a:pt x="152" y="149"/>
                      <a:pt x="156" y="144"/>
                    </a:cubicBezTo>
                    <a:cubicBezTo>
                      <a:pt x="157" y="138"/>
                      <a:pt x="159" y="135"/>
                      <a:pt x="163" y="130"/>
                    </a:cubicBezTo>
                    <a:cubicBezTo>
                      <a:pt x="165" y="125"/>
                      <a:pt x="165" y="119"/>
                      <a:pt x="168" y="114"/>
                    </a:cubicBezTo>
                    <a:cubicBezTo>
                      <a:pt x="169" y="108"/>
                      <a:pt x="171" y="105"/>
                      <a:pt x="174" y="100"/>
                    </a:cubicBezTo>
                    <a:cubicBezTo>
                      <a:pt x="175" y="94"/>
                      <a:pt x="180" y="84"/>
                      <a:pt x="180" y="84"/>
                    </a:cubicBezTo>
                    <a:cubicBezTo>
                      <a:pt x="181" y="76"/>
                      <a:pt x="187" y="67"/>
                      <a:pt x="192" y="60"/>
                    </a:cubicBezTo>
                    <a:cubicBezTo>
                      <a:pt x="194" y="51"/>
                      <a:pt x="205" y="37"/>
                      <a:pt x="210" y="28"/>
                    </a:cubicBezTo>
                    <a:cubicBezTo>
                      <a:pt x="211" y="19"/>
                      <a:pt x="218" y="0"/>
                      <a:pt x="225" y="4"/>
                    </a:cubicBezTo>
                    <a:cubicBezTo>
                      <a:pt x="232" y="8"/>
                      <a:pt x="236" y="17"/>
                      <a:pt x="241" y="24"/>
                    </a:cubicBezTo>
                    <a:cubicBezTo>
                      <a:pt x="251" y="38"/>
                      <a:pt x="264" y="53"/>
                      <a:pt x="270" y="69"/>
                    </a:cubicBezTo>
                    <a:cubicBezTo>
                      <a:pt x="272" y="79"/>
                      <a:pt x="276" y="89"/>
                      <a:pt x="282" y="97"/>
                    </a:cubicBezTo>
                    <a:cubicBezTo>
                      <a:pt x="284" y="105"/>
                      <a:pt x="289" y="115"/>
                      <a:pt x="295" y="121"/>
                    </a:cubicBezTo>
                    <a:cubicBezTo>
                      <a:pt x="299" y="130"/>
                      <a:pt x="304" y="137"/>
                      <a:pt x="312" y="142"/>
                    </a:cubicBezTo>
                    <a:cubicBezTo>
                      <a:pt x="319" y="154"/>
                      <a:pt x="336" y="155"/>
                      <a:pt x="349" y="157"/>
                    </a:cubicBezTo>
                    <a:cubicBezTo>
                      <a:pt x="355" y="160"/>
                      <a:pt x="362" y="162"/>
                      <a:pt x="369" y="163"/>
                    </a:cubicBezTo>
                    <a:cubicBezTo>
                      <a:pt x="375" y="166"/>
                      <a:pt x="383" y="168"/>
                      <a:pt x="390" y="169"/>
                    </a:cubicBezTo>
                    <a:cubicBezTo>
                      <a:pt x="391" y="170"/>
                      <a:pt x="394" y="171"/>
                      <a:pt x="394" y="171"/>
                    </a:cubicBezTo>
                  </a:path>
                </a:pathLst>
              </a:custGeom>
              <a:noFill/>
              <a:ln w="1587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lg" len="lg"/>
              </a:ln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24590" name="Text Box 8"/>
              <p:cNvSpPr txBox="1">
                <a:spLocks noChangeArrowheads="1"/>
              </p:cNvSpPr>
              <p:nvPr/>
            </p:nvSpPr>
            <p:spPr bwMode="auto">
              <a:xfrm>
                <a:off x="4878" y="2103"/>
                <a:ext cx="421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 type="none" w="sm" len="sm"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r>
                  <a:rPr lang="en-US" sz="1700">
                    <a:latin typeface="Arial" charset="0"/>
                  </a:rPr>
                  <a:t>ECG</a:t>
                </a:r>
              </a:p>
            </p:txBody>
          </p:sp>
          <p:sp>
            <p:nvSpPr>
              <p:cNvPr id="24591" name="Text Box 13"/>
              <p:cNvSpPr txBox="1">
                <a:spLocks noChangeArrowheads="1"/>
              </p:cNvSpPr>
              <p:nvPr/>
            </p:nvSpPr>
            <p:spPr bwMode="auto">
              <a:xfrm>
                <a:off x="2688" y="3840"/>
                <a:ext cx="217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 type="none" w="sm" len="sm"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r>
                  <a:rPr lang="en-US" sz="1700">
                    <a:latin typeface="Arial" charset="0"/>
                  </a:rPr>
                  <a:t>B</a:t>
                </a:r>
              </a:p>
            </p:txBody>
          </p:sp>
          <p:sp>
            <p:nvSpPr>
              <p:cNvPr id="24592" name="Text Box 14"/>
              <p:cNvSpPr txBox="1">
                <a:spLocks noChangeArrowheads="1"/>
              </p:cNvSpPr>
              <p:nvPr/>
            </p:nvSpPr>
            <p:spPr bwMode="auto">
              <a:xfrm>
                <a:off x="2688" y="3489"/>
                <a:ext cx="217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 type="none" w="sm" len="sm"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r>
                  <a:rPr lang="en-US" sz="1700">
                    <a:latin typeface="Arial" charset="0"/>
                  </a:rPr>
                  <a:t>A</a:t>
                </a:r>
              </a:p>
            </p:txBody>
          </p:sp>
          <p:sp>
            <p:nvSpPr>
              <p:cNvPr id="24593" name="Line 15"/>
              <p:cNvSpPr>
                <a:spLocks noChangeShapeType="1"/>
              </p:cNvSpPr>
              <p:nvPr/>
            </p:nvSpPr>
            <p:spPr bwMode="auto">
              <a:xfrm flipV="1">
                <a:off x="2920" y="3446"/>
                <a:ext cx="466" cy="129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stealth" w="lg" len="lg"/>
              </a:ln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24594" name="Line 16"/>
              <p:cNvSpPr>
                <a:spLocks noChangeShapeType="1"/>
              </p:cNvSpPr>
              <p:nvPr/>
            </p:nvSpPr>
            <p:spPr bwMode="auto">
              <a:xfrm flipV="1">
                <a:off x="2920" y="3704"/>
                <a:ext cx="596" cy="219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stealth" w="lg" len="lg"/>
              </a:ln>
            </p:spPr>
            <p:txBody>
              <a:bodyPr anchor="ctr"/>
              <a:lstStyle/>
              <a:p>
                <a:endParaRPr lang="en-US"/>
              </a:p>
            </p:txBody>
          </p:sp>
        </p:grpSp>
        <p:sp>
          <p:nvSpPr>
            <p:cNvPr id="24585" name="Text Box 20"/>
            <p:cNvSpPr txBox="1">
              <a:spLocks noChangeArrowheads="1"/>
            </p:cNvSpPr>
            <p:nvPr/>
          </p:nvSpPr>
          <p:spPr bwMode="auto">
            <a:xfrm>
              <a:off x="3048" y="3156"/>
              <a:ext cx="360" cy="22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 type="none" w="sm" len="sm"/>
              <a:tailEnd type="none" w="lg" len="lg"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>
                  <a:solidFill>
                    <a:schemeClr val="bg2"/>
                  </a:solidFill>
                  <a:latin typeface="Arial" charset="0"/>
                </a:rPr>
                <a:t>100</a:t>
              </a:r>
            </a:p>
          </p:txBody>
        </p:sp>
        <p:sp>
          <p:nvSpPr>
            <p:cNvPr id="24586" name="Text Box 21"/>
            <p:cNvSpPr txBox="1">
              <a:spLocks noChangeArrowheads="1"/>
            </p:cNvSpPr>
            <p:nvPr/>
          </p:nvSpPr>
          <p:spPr bwMode="auto">
            <a:xfrm>
              <a:off x="3036" y="2460"/>
              <a:ext cx="372" cy="22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 type="none" w="sm" len="sm"/>
              <a:tailEnd type="none" w="lg" len="lg"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>
                  <a:solidFill>
                    <a:schemeClr val="bg2"/>
                  </a:solidFill>
                  <a:latin typeface="Arial" charset="0"/>
                </a:rPr>
                <a:t>200</a:t>
              </a: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481138" y="127000"/>
            <a:ext cx="6032500" cy="385763"/>
          </a:xfrm>
          <a:ln cap="flat" algn="ctr"/>
        </p:spPr>
        <p:txBody>
          <a:bodyPr anchorCtr="0"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Arterial pressure is regulated by changes in CO and TPR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433388" y="646113"/>
            <a:ext cx="8329612" cy="2646362"/>
          </a:xfrm>
          <a:prstGeom prst="rect">
            <a:avLst/>
          </a:prstGeom>
          <a:solidFill>
            <a:schemeClr val="bg1"/>
          </a:solidFill>
          <a:ln w="1587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609600" indent="-609600">
              <a:lnSpc>
                <a:spcPct val="110000"/>
              </a:lnSpc>
              <a:spcBef>
                <a:spcPct val="20000"/>
              </a:spcBef>
            </a:pPr>
            <a:r>
              <a:rPr lang="en-US" sz="1700">
                <a:latin typeface="Arial" charset="0"/>
              </a:rPr>
              <a:t>CO = cardiac output, MAP = mean arterial pressure, CVP = central venous pressure (blood pressure at entrance to right atrium). TPR = total peripheral resistance (total resistance of all systemic blood vessels).</a:t>
            </a:r>
          </a:p>
          <a:p>
            <a:pPr marL="609600" indent="-609600">
              <a:lnSpc>
                <a:spcPct val="110000"/>
              </a:lnSpc>
              <a:spcBef>
                <a:spcPct val="20000"/>
              </a:spcBef>
            </a:pPr>
            <a:r>
              <a:rPr lang="en-US" sz="1700">
                <a:latin typeface="Arial" charset="0"/>
              </a:rPr>
              <a:t>F = </a:t>
            </a:r>
            <a:r>
              <a:rPr lang="en-US" sz="1700">
                <a:latin typeface="Symbol" pitchFamily="18" charset="2"/>
              </a:rPr>
              <a:t>D</a:t>
            </a:r>
            <a:r>
              <a:rPr lang="en-US" sz="1700">
                <a:latin typeface="Arial" charset="0"/>
              </a:rPr>
              <a:t>P/R</a:t>
            </a:r>
          </a:p>
          <a:p>
            <a:pPr marL="609600" indent="-609600">
              <a:lnSpc>
                <a:spcPct val="110000"/>
              </a:lnSpc>
              <a:spcBef>
                <a:spcPct val="20000"/>
              </a:spcBef>
            </a:pPr>
            <a:r>
              <a:rPr lang="en-US" sz="1700">
                <a:latin typeface="Arial" charset="0"/>
              </a:rPr>
              <a:t>CO = (MAP – CVP)/TPR; since CVP is normally ~ 0 it can be ignored:</a:t>
            </a:r>
          </a:p>
          <a:p>
            <a:pPr marL="609600" indent="-609600">
              <a:lnSpc>
                <a:spcPct val="110000"/>
              </a:lnSpc>
              <a:spcBef>
                <a:spcPct val="20000"/>
              </a:spcBef>
            </a:pPr>
            <a:r>
              <a:rPr lang="en-US" sz="1700">
                <a:latin typeface="Arial" charset="0"/>
              </a:rPr>
              <a:t>CO = MAP/TPR, rearranging:</a:t>
            </a:r>
          </a:p>
          <a:p>
            <a:pPr marL="609600" indent="-609600">
              <a:lnSpc>
                <a:spcPct val="110000"/>
              </a:lnSpc>
              <a:spcBef>
                <a:spcPct val="20000"/>
              </a:spcBef>
            </a:pPr>
            <a:r>
              <a:rPr lang="en-US" sz="1700" b="1" i="1">
                <a:latin typeface="Comic Sans MS" pitchFamily="66" charset="0"/>
              </a:rPr>
              <a:t>MAP = CO x TPR.</a:t>
            </a:r>
          </a:p>
          <a:p>
            <a:pPr marL="609600" indent="-609600">
              <a:lnSpc>
                <a:spcPct val="110000"/>
              </a:lnSpc>
              <a:spcBef>
                <a:spcPct val="20000"/>
              </a:spcBef>
            </a:pPr>
            <a:r>
              <a:rPr lang="en-US" sz="1700" b="1" i="1">
                <a:latin typeface="Comic Sans MS" pitchFamily="66" charset="0"/>
              </a:rPr>
              <a:t>Regulation of CO and TPR sets the level of MAP.</a:t>
            </a:r>
          </a:p>
        </p:txBody>
      </p:sp>
      <p:sp>
        <p:nvSpPr>
          <p:cNvPr id="25604" name="Text Box 6"/>
          <p:cNvSpPr txBox="1">
            <a:spLocks noChangeArrowheads="1"/>
          </p:cNvSpPr>
          <p:nvPr/>
        </p:nvSpPr>
        <p:spPr bwMode="auto">
          <a:xfrm>
            <a:off x="2282825" y="5264150"/>
            <a:ext cx="4622800" cy="68103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 type="none" w="sm" len="sm"/>
            <a:tailEnd/>
          </a:ln>
        </p:spPr>
        <p:txBody>
          <a:bodyPr>
            <a:spAutoFit/>
          </a:bodyPr>
          <a:lstStyle/>
          <a:p>
            <a:pPr marL="457200" indent="-457200" eaLnBrk="0" hangingPunct="0">
              <a:spcAft>
                <a:spcPct val="20000"/>
              </a:spcAft>
            </a:pPr>
            <a:r>
              <a:rPr lang="en-US" sz="1700">
                <a:latin typeface="Arial" charset="0"/>
              </a:rPr>
              <a:t>Pulse pressure = systolic pressure – diastolic.</a:t>
            </a:r>
          </a:p>
          <a:p>
            <a:pPr marL="457200" indent="-457200" eaLnBrk="0" hangingPunct="0">
              <a:spcAft>
                <a:spcPct val="20000"/>
              </a:spcAft>
            </a:pPr>
            <a:r>
              <a:rPr lang="en-US" sz="1700">
                <a:latin typeface="Arial" charset="0"/>
              </a:rPr>
              <a:t>Clinically MAP is determined electronically</a:t>
            </a:r>
          </a:p>
        </p:txBody>
      </p:sp>
      <p:grpSp>
        <p:nvGrpSpPr>
          <p:cNvPr id="25605" name="Group 20"/>
          <p:cNvGrpSpPr>
            <a:grpSpLocks/>
          </p:cNvGrpSpPr>
          <p:nvPr/>
        </p:nvGrpSpPr>
        <p:grpSpPr bwMode="auto">
          <a:xfrm>
            <a:off x="1106488" y="3397250"/>
            <a:ext cx="6316662" cy="1600200"/>
            <a:chOff x="697" y="2140"/>
            <a:chExt cx="3979" cy="1008"/>
          </a:xfrm>
        </p:grpSpPr>
        <p:sp>
          <p:nvSpPr>
            <p:cNvPr id="25606" name="Freeform 10"/>
            <p:cNvSpPr>
              <a:spLocks/>
            </p:cNvSpPr>
            <p:nvPr/>
          </p:nvSpPr>
          <p:spPr bwMode="auto">
            <a:xfrm>
              <a:off x="3202" y="2256"/>
              <a:ext cx="1258" cy="808"/>
            </a:xfrm>
            <a:custGeom>
              <a:avLst/>
              <a:gdLst>
                <a:gd name="T0" fmla="*/ 0 w 1480"/>
                <a:gd name="T1" fmla="*/ 626 h 1010"/>
                <a:gd name="T2" fmla="*/ 168 w 1480"/>
                <a:gd name="T3" fmla="*/ 756 h 1010"/>
                <a:gd name="T4" fmla="*/ 196 w 1480"/>
                <a:gd name="T5" fmla="*/ 701 h 1010"/>
                <a:gd name="T6" fmla="*/ 270 w 1480"/>
                <a:gd name="T7" fmla="*/ 114 h 1010"/>
                <a:gd name="T8" fmla="*/ 333 w 1480"/>
                <a:gd name="T9" fmla="*/ 18 h 1010"/>
                <a:gd name="T10" fmla="*/ 416 w 1480"/>
                <a:gd name="T11" fmla="*/ 112 h 1010"/>
                <a:gd name="T12" fmla="*/ 494 w 1480"/>
                <a:gd name="T13" fmla="*/ 214 h 1010"/>
                <a:gd name="T14" fmla="*/ 636 w 1480"/>
                <a:gd name="T15" fmla="*/ 176 h 1010"/>
                <a:gd name="T16" fmla="*/ 933 w 1480"/>
                <a:gd name="T17" fmla="*/ 443 h 1010"/>
                <a:gd name="T18" fmla="*/ 1116 w 1480"/>
                <a:gd name="T19" fmla="*/ 602 h 1010"/>
                <a:gd name="T20" fmla="*/ 1258 w 1480"/>
                <a:gd name="T21" fmla="*/ 752 h 10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80"/>
                <a:gd name="T34" fmla="*/ 0 h 1010"/>
                <a:gd name="T35" fmla="*/ 1480 w 1480"/>
                <a:gd name="T36" fmla="*/ 1010 h 10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80" h="1010">
                  <a:moveTo>
                    <a:pt x="0" y="783"/>
                  </a:moveTo>
                  <a:cubicBezTo>
                    <a:pt x="33" y="812"/>
                    <a:pt x="160" y="929"/>
                    <a:pt x="198" y="945"/>
                  </a:cubicBezTo>
                  <a:cubicBezTo>
                    <a:pt x="236" y="961"/>
                    <a:pt x="211" y="1010"/>
                    <a:pt x="231" y="876"/>
                  </a:cubicBezTo>
                  <a:cubicBezTo>
                    <a:pt x="251" y="742"/>
                    <a:pt x="291" y="284"/>
                    <a:pt x="318" y="142"/>
                  </a:cubicBezTo>
                  <a:cubicBezTo>
                    <a:pt x="345" y="0"/>
                    <a:pt x="363" y="22"/>
                    <a:pt x="392" y="22"/>
                  </a:cubicBezTo>
                  <a:cubicBezTo>
                    <a:pt x="421" y="22"/>
                    <a:pt x="459" y="99"/>
                    <a:pt x="490" y="140"/>
                  </a:cubicBezTo>
                  <a:cubicBezTo>
                    <a:pt x="521" y="181"/>
                    <a:pt x="538" y="253"/>
                    <a:pt x="581" y="267"/>
                  </a:cubicBezTo>
                  <a:cubicBezTo>
                    <a:pt x="624" y="280"/>
                    <a:pt x="662" y="172"/>
                    <a:pt x="748" y="220"/>
                  </a:cubicBezTo>
                  <a:cubicBezTo>
                    <a:pt x="834" y="269"/>
                    <a:pt x="1004" y="465"/>
                    <a:pt x="1098" y="554"/>
                  </a:cubicBezTo>
                  <a:cubicBezTo>
                    <a:pt x="1191" y="643"/>
                    <a:pt x="1250" y="688"/>
                    <a:pt x="1313" y="752"/>
                  </a:cubicBezTo>
                  <a:cubicBezTo>
                    <a:pt x="1377" y="816"/>
                    <a:pt x="1445" y="901"/>
                    <a:pt x="1480" y="940"/>
                  </a:cubicBezTo>
                </a:path>
              </a:pathLst>
            </a:custGeom>
            <a:noFill/>
            <a:ln w="254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lg" len="lg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5607" name="Line 11"/>
            <p:cNvSpPr>
              <a:spLocks noChangeShapeType="1"/>
            </p:cNvSpPr>
            <p:nvPr/>
          </p:nvSpPr>
          <p:spPr bwMode="auto">
            <a:xfrm>
              <a:off x="2827" y="2712"/>
              <a:ext cx="1849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prstDash val="dash"/>
              <a:round/>
              <a:headEnd type="none" w="sm" len="sm"/>
              <a:tailEnd type="none" w="lg" len="lg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5608" name="Text Box 13"/>
            <p:cNvSpPr txBox="1">
              <a:spLocks noChangeArrowheads="1"/>
            </p:cNvSpPr>
            <p:nvPr/>
          </p:nvSpPr>
          <p:spPr bwMode="auto">
            <a:xfrm>
              <a:off x="1513" y="2140"/>
              <a:ext cx="1181" cy="233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chemeClr val="tx1"/>
              </a:solidFill>
              <a:miter lim="800000"/>
              <a:headEnd type="none" w="sm" len="sm"/>
              <a:tailEnd type="none" w="lg" len="lg"/>
            </a:ln>
          </p:spPr>
          <p:txBody>
            <a:bodyPr>
              <a:spAutoFit/>
            </a:bodyPr>
            <a:lstStyle/>
            <a:p>
              <a:pPr marL="457200" indent="-457200" eaLnBrk="0" hangingPunct="0">
                <a:spcAft>
                  <a:spcPct val="20000"/>
                </a:spcAft>
              </a:pPr>
              <a:r>
                <a:rPr lang="en-US" sz="1700">
                  <a:latin typeface="Arial" charset="0"/>
                </a:rPr>
                <a:t>Systolic pressure</a:t>
              </a:r>
            </a:p>
          </p:txBody>
        </p:sp>
        <p:sp>
          <p:nvSpPr>
            <p:cNvPr id="25609" name="Text Box 14"/>
            <p:cNvSpPr txBox="1">
              <a:spLocks noChangeArrowheads="1"/>
            </p:cNvSpPr>
            <p:nvPr/>
          </p:nvSpPr>
          <p:spPr bwMode="auto">
            <a:xfrm>
              <a:off x="1462" y="2917"/>
              <a:ext cx="1212" cy="23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 type="none" w="sm" len="sm"/>
              <a:tailEnd type="none" w="lg" len="lg"/>
            </a:ln>
          </p:spPr>
          <p:txBody>
            <a:bodyPr anchor="ctr">
              <a:spAutoFit/>
            </a:bodyPr>
            <a:lstStyle/>
            <a:p>
              <a:pPr eaLnBrk="0" hangingPunct="0">
                <a:spcAft>
                  <a:spcPct val="20000"/>
                </a:spcAft>
              </a:pPr>
              <a:r>
                <a:rPr lang="en-US" sz="1700">
                  <a:latin typeface="Arial" charset="0"/>
                </a:rPr>
                <a:t>Diastolic pressure</a:t>
              </a:r>
            </a:p>
          </p:txBody>
        </p:sp>
        <p:sp>
          <p:nvSpPr>
            <p:cNvPr id="25610" name="Text Box 15"/>
            <p:cNvSpPr txBox="1">
              <a:spLocks noChangeArrowheads="1"/>
            </p:cNvSpPr>
            <p:nvPr/>
          </p:nvSpPr>
          <p:spPr bwMode="auto">
            <a:xfrm>
              <a:off x="697" y="2571"/>
              <a:ext cx="1987" cy="233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chemeClr val="tx1"/>
              </a:solidFill>
              <a:miter lim="800000"/>
              <a:headEnd type="none" w="sm" len="sm"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>
                <a:spcAft>
                  <a:spcPct val="20000"/>
                </a:spcAft>
              </a:pPr>
              <a:r>
                <a:rPr lang="en-US" sz="1700">
                  <a:latin typeface="Arial" charset="0"/>
                </a:rPr>
                <a:t>Mean arterial pressure (MAP)</a:t>
              </a:r>
            </a:p>
          </p:txBody>
        </p:sp>
        <p:cxnSp>
          <p:nvCxnSpPr>
            <p:cNvPr id="25611" name="AutoShape 16"/>
            <p:cNvCxnSpPr>
              <a:cxnSpLocks noChangeShapeType="1"/>
              <a:stCxn id="25608" idx="3"/>
              <a:endCxn id="25606" idx="4"/>
            </p:cNvCxnSpPr>
            <p:nvPr/>
          </p:nvCxnSpPr>
          <p:spPr bwMode="auto">
            <a:xfrm>
              <a:off x="2700" y="2257"/>
              <a:ext cx="835" cy="9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stealth" w="lg" len="lg"/>
            </a:ln>
          </p:spPr>
        </p:cxnSp>
        <p:cxnSp>
          <p:nvCxnSpPr>
            <p:cNvPr id="25612" name="AutoShape 17"/>
            <p:cNvCxnSpPr>
              <a:cxnSpLocks noChangeShapeType="1"/>
              <a:stCxn id="25609" idx="3"/>
              <a:endCxn id="25606" idx="1"/>
            </p:cNvCxnSpPr>
            <p:nvPr/>
          </p:nvCxnSpPr>
          <p:spPr bwMode="auto">
            <a:xfrm flipV="1">
              <a:off x="2679" y="3012"/>
              <a:ext cx="683" cy="21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stealth" w="lg" len="lg"/>
            </a:ln>
          </p:spPr>
        </p:cxn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397125" y="71438"/>
            <a:ext cx="4232275" cy="385762"/>
          </a:xfrm>
          <a:ln cap="flat" algn="ctr"/>
        </p:spPr>
        <p:txBody>
          <a:bodyPr anchorCtr="0"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Determinants of mean arterial pressure</a:t>
            </a:r>
          </a:p>
        </p:txBody>
      </p:sp>
      <p:sp>
        <p:nvSpPr>
          <p:cNvPr id="26627" name="Text Box 25"/>
          <p:cNvSpPr txBox="1">
            <a:spLocks noChangeArrowheads="1"/>
          </p:cNvSpPr>
          <p:nvPr/>
        </p:nvSpPr>
        <p:spPr bwMode="auto">
          <a:xfrm>
            <a:off x="533400" y="654050"/>
            <a:ext cx="8153400" cy="101441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 type="none" w="sm" len="sm"/>
            <a:tailEnd/>
          </a:ln>
        </p:spPr>
        <p:txBody>
          <a:bodyPr>
            <a:spAutoFit/>
          </a:bodyPr>
          <a:lstStyle/>
          <a:p>
            <a:pPr eaLnBrk="0" hangingPunct="0">
              <a:spcAft>
                <a:spcPct val="25000"/>
              </a:spcAft>
            </a:pPr>
            <a:r>
              <a:rPr lang="en-US" sz="1700">
                <a:latin typeface="Arial" charset="0"/>
              </a:rPr>
              <a:t>Arterial Pressure (AP) is the prime regulated cardiovascular variable</a:t>
            </a:r>
          </a:p>
          <a:p>
            <a:pPr eaLnBrk="0" hangingPunct="0">
              <a:spcAft>
                <a:spcPct val="25000"/>
              </a:spcAft>
            </a:pPr>
            <a:r>
              <a:rPr lang="en-US" sz="1700">
                <a:latin typeface="Arial" charset="0"/>
              </a:rPr>
              <a:t>MAP is the product of Total Peripheral Resistance (TPR) and Cardiac Output (CO):</a:t>
            </a:r>
          </a:p>
          <a:p>
            <a:pPr algn="ctr" eaLnBrk="0" hangingPunct="0">
              <a:spcAft>
                <a:spcPct val="25000"/>
              </a:spcAft>
            </a:pPr>
            <a:r>
              <a:rPr lang="en-US" sz="1700" b="1">
                <a:latin typeface="Arial" charset="0"/>
              </a:rPr>
              <a:t>MAP = CO x TPR</a:t>
            </a:r>
            <a:r>
              <a:rPr lang="en-US" sz="1700">
                <a:latin typeface="Arial" charset="0"/>
              </a:rPr>
              <a:t> </a:t>
            </a:r>
          </a:p>
        </p:txBody>
      </p:sp>
      <p:grpSp>
        <p:nvGrpSpPr>
          <p:cNvPr id="26628" name="Group 39"/>
          <p:cNvGrpSpPr>
            <a:grpSpLocks/>
          </p:cNvGrpSpPr>
          <p:nvPr/>
        </p:nvGrpSpPr>
        <p:grpSpPr bwMode="auto">
          <a:xfrm>
            <a:off x="619125" y="2032000"/>
            <a:ext cx="8143875" cy="4113213"/>
            <a:chOff x="390" y="1280"/>
            <a:chExt cx="5130" cy="2591"/>
          </a:xfrm>
        </p:grpSpPr>
        <p:sp>
          <p:nvSpPr>
            <p:cNvPr id="26629" name="Text Box 26"/>
            <p:cNvSpPr txBox="1">
              <a:spLocks noChangeArrowheads="1"/>
            </p:cNvSpPr>
            <p:nvPr/>
          </p:nvSpPr>
          <p:spPr bwMode="auto">
            <a:xfrm>
              <a:off x="3840" y="3158"/>
              <a:ext cx="1296" cy="23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457200" indent="-457200" eaLnBrk="0" hangingPunct="0"/>
              <a:r>
                <a:rPr lang="en-US" sz="1700" b="1">
                  <a:latin typeface="Arial" charset="0"/>
                </a:rPr>
                <a:t>MAP = CO x TPR</a:t>
              </a:r>
            </a:p>
          </p:txBody>
        </p:sp>
        <p:sp>
          <p:nvSpPr>
            <p:cNvPr id="26630" name="Text Box 11"/>
            <p:cNvSpPr txBox="1">
              <a:spLocks noChangeArrowheads="1"/>
            </p:cNvSpPr>
            <p:nvPr/>
          </p:nvSpPr>
          <p:spPr bwMode="auto">
            <a:xfrm>
              <a:off x="1872" y="2323"/>
              <a:ext cx="354" cy="23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457200" indent="-457200" eaLnBrk="0" hangingPunct="0"/>
              <a:r>
                <a:rPr lang="en-US" sz="1700">
                  <a:latin typeface="Arial" charset="0"/>
                </a:rPr>
                <a:t>HR</a:t>
              </a:r>
            </a:p>
          </p:txBody>
        </p:sp>
        <p:cxnSp>
          <p:nvCxnSpPr>
            <p:cNvPr id="26631" name="AutoShape 13"/>
            <p:cNvCxnSpPr>
              <a:cxnSpLocks noChangeShapeType="1"/>
              <a:stCxn id="26630" idx="2"/>
              <a:endCxn id="26633" idx="3"/>
            </p:cNvCxnSpPr>
            <p:nvPr/>
          </p:nvCxnSpPr>
          <p:spPr bwMode="auto">
            <a:xfrm rot="5400000">
              <a:off x="1579" y="2482"/>
              <a:ext cx="390" cy="550"/>
            </a:xfrm>
            <a:prstGeom prst="bentConnector2">
              <a:avLst/>
            </a:prstGeom>
            <a:noFill/>
            <a:ln w="15875" cap="sq">
              <a:solidFill>
                <a:schemeClr val="tx1"/>
              </a:solidFill>
              <a:miter lim="800000"/>
              <a:headEnd type="none" w="sm" len="sm"/>
              <a:tailEnd type="stealth" w="lg" len="lg"/>
            </a:ln>
          </p:spPr>
        </p:cxnSp>
        <p:sp>
          <p:nvSpPr>
            <p:cNvPr id="26632" name="Text Box 3"/>
            <p:cNvSpPr txBox="1">
              <a:spLocks noChangeArrowheads="1"/>
            </p:cNvSpPr>
            <p:nvPr/>
          </p:nvSpPr>
          <p:spPr bwMode="auto">
            <a:xfrm>
              <a:off x="3090" y="2835"/>
              <a:ext cx="459" cy="23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457200" indent="-457200" eaLnBrk="0" hangingPunct="0"/>
              <a:r>
                <a:rPr lang="en-US" sz="1700" b="1">
                  <a:latin typeface="Arial" charset="0"/>
                </a:rPr>
                <a:t>TPR</a:t>
              </a:r>
            </a:p>
          </p:txBody>
        </p:sp>
        <p:sp>
          <p:nvSpPr>
            <p:cNvPr id="26633" name="Text Box 4"/>
            <p:cNvSpPr txBox="1">
              <a:spLocks noChangeArrowheads="1"/>
            </p:cNvSpPr>
            <p:nvPr/>
          </p:nvSpPr>
          <p:spPr bwMode="auto">
            <a:xfrm>
              <a:off x="1109" y="2835"/>
              <a:ext cx="384" cy="23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457200" indent="-457200" eaLnBrk="0" hangingPunct="0"/>
              <a:r>
                <a:rPr lang="en-US" sz="1700" b="1">
                  <a:latin typeface="Arial" charset="0"/>
                </a:rPr>
                <a:t>CO</a:t>
              </a:r>
            </a:p>
          </p:txBody>
        </p:sp>
        <p:sp>
          <p:nvSpPr>
            <p:cNvPr id="26634" name="Text Box 5"/>
            <p:cNvSpPr txBox="1">
              <a:spLocks noChangeArrowheads="1"/>
            </p:cNvSpPr>
            <p:nvPr/>
          </p:nvSpPr>
          <p:spPr bwMode="auto">
            <a:xfrm>
              <a:off x="2394" y="3251"/>
              <a:ext cx="480" cy="23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457200" indent="-457200" eaLnBrk="0" hangingPunct="0"/>
              <a:r>
                <a:rPr lang="en-US" sz="1700" b="1">
                  <a:latin typeface="Arial" charset="0"/>
                </a:rPr>
                <a:t>MAP</a:t>
              </a:r>
            </a:p>
          </p:txBody>
        </p:sp>
        <p:cxnSp>
          <p:nvCxnSpPr>
            <p:cNvPr id="26635" name="AutoShape 6"/>
            <p:cNvCxnSpPr>
              <a:cxnSpLocks noChangeShapeType="1"/>
              <a:stCxn id="26633" idx="2"/>
              <a:endCxn id="26634" idx="1"/>
            </p:cNvCxnSpPr>
            <p:nvPr/>
          </p:nvCxnSpPr>
          <p:spPr bwMode="auto">
            <a:xfrm rot="16200000" flipH="1">
              <a:off x="1698" y="2677"/>
              <a:ext cx="294" cy="1087"/>
            </a:xfrm>
            <a:prstGeom prst="bentConnector2">
              <a:avLst/>
            </a:prstGeom>
            <a:noFill/>
            <a:ln w="15875" cap="sq">
              <a:solidFill>
                <a:schemeClr val="tx1"/>
              </a:solidFill>
              <a:miter lim="800000"/>
              <a:headEnd type="none" w="sm" len="sm"/>
              <a:tailEnd type="stealth" w="lg" len="lg"/>
            </a:ln>
          </p:spPr>
        </p:cxnSp>
        <p:cxnSp>
          <p:nvCxnSpPr>
            <p:cNvPr id="26636" name="AutoShape 7"/>
            <p:cNvCxnSpPr>
              <a:cxnSpLocks noChangeShapeType="1"/>
              <a:stCxn id="26632" idx="2"/>
              <a:endCxn id="26634" idx="3"/>
            </p:cNvCxnSpPr>
            <p:nvPr/>
          </p:nvCxnSpPr>
          <p:spPr bwMode="auto">
            <a:xfrm rot="5400000">
              <a:off x="2955" y="3009"/>
              <a:ext cx="289" cy="440"/>
            </a:xfrm>
            <a:prstGeom prst="bentConnector2">
              <a:avLst/>
            </a:prstGeom>
            <a:noFill/>
            <a:ln w="15875" cap="sq">
              <a:solidFill>
                <a:schemeClr val="tx1"/>
              </a:solidFill>
              <a:miter lim="800000"/>
              <a:headEnd type="none" w="sm" len="sm"/>
              <a:tailEnd type="stealth" w="lg" len="lg"/>
            </a:ln>
          </p:spPr>
        </p:cxnSp>
        <p:sp>
          <p:nvSpPr>
            <p:cNvPr id="26637" name="Text Box 10"/>
            <p:cNvSpPr txBox="1">
              <a:spLocks noChangeArrowheads="1"/>
            </p:cNvSpPr>
            <p:nvPr/>
          </p:nvSpPr>
          <p:spPr bwMode="auto">
            <a:xfrm>
              <a:off x="1133" y="2323"/>
              <a:ext cx="336" cy="23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457200" indent="-457200" eaLnBrk="0" hangingPunct="0"/>
              <a:r>
                <a:rPr lang="en-US" sz="1700">
                  <a:latin typeface="Arial" charset="0"/>
                </a:rPr>
                <a:t>SV</a:t>
              </a:r>
            </a:p>
          </p:txBody>
        </p:sp>
        <p:cxnSp>
          <p:nvCxnSpPr>
            <p:cNvPr id="26638" name="AutoShape 14"/>
            <p:cNvCxnSpPr>
              <a:cxnSpLocks noChangeShapeType="1"/>
              <a:stCxn id="26637" idx="2"/>
              <a:endCxn id="26633" idx="0"/>
            </p:cNvCxnSpPr>
            <p:nvPr/>
          </p:nvCxnSpPr>
          <p:spPr bwMode="auto">
            <a:xfrm rot="5400000">
              <a:off x="1167" y="2696"/>
              <a:ext cx="267" cy="0"/>
            </a:xfrm>
            <a:prstGeom prst="straightConnector1">
              <a:avLst/>
            </a:prstGeom>
            <a:noFill/>
            <a:ln w="15875" cap="sq">
              <a:solidFill>
                <a:schemeClr val="tx1"/>
              </a:solidFill>
              <a:round/>
              <a:headEnd type="none" w="sm" len="sm"/>
              <a:tailEnd type="stealth" w="lg" len="lg"/>
            </a:ln>
          </p:spPr>
        </p:cxnSp>
        <p:sp>
          <p:nvSpPr>
            <p:cNvPr id="26639" name="Text Box 16"/>
            <p:cNvSpPr txBox="1">
              <a:spLocks noChangeArrowheads="1"/>
            </p:cNvSpPr>
            <p:nvPr/>
          </p:nvSpPr>
          <p:spPr bwMode="auto">
            <a:xfrm>
              <a:off x="3333" y="2102"/>
              <a:ext cx="1200" cy="23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457200" indent="-457200" eaLnBrk="0" hangingPunct="0"/>
              <a:r>
                <a:rPr lang="en-US" sz="1700">
                  <a:latin typeface="Arial" charset="0"/>
                </a:rPr>
                <a:t>Arteriolar radius</a:t>
              </a:r>
            </a:p>
          </p:txBody>
        </p:sp>
        <p:sp>
          <p:nvSpPr>
            <p:cNvPr id="26640" name="Text Box 17"/>
            <p:cNvSpPr txBox="1">
              <a:spLocks noChangeArrowheads="1"/>
            </p:cNvSpPr>
            <p:nvPr/>
          </p:nvSpPr>
          <p:spPr bwMode="auto">
            <a:xfrm>
              <a:off x="1923" y="1280"/>
              <a:ext cx="1239" cy="23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457200" indent="-457200" eaLnBrk="0" hangingPunct="0"/>
              <a:r>
                <a:rPr lang="en-US" sz="1700">
                  <a:latin typeface="Arial" charset="0"/>
                </a:rPr>
                <a:t>Autonomic nerves</a:t>
              </a:r>
            </a:p>
          </p:txBody>
        </p:sp>
        <p:sp>
          <p:nvSpPr>
            <p:cNvPr id="26641" name="Text Box 18"/>
            <p:cNvSpPr txBox="1">
              <a:spLocks noChangeArrowheads="1"/>
            </p:cNvSpPr>
            <p:nvPr/>
          </p:nvSpPr>
          <p:spPr bwMode="auto">
            <a:xfrm>
              <a:off x="3261" y="1280"/>
              <a:ext cx="1344" cy="23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457200" indent="-457200" eaLnBrk="0" hangingPunct="0"/>
              <a:r>
                <a:rPr lang="en-US" sz="1700">
                  <a:latin typeface="Arial" charset="0"/>
                </a:rPr>
                <a:t>Tissue metabolism</a:t>
              </a:r>
            </a:p>
          </p:txBody>
        </p:sp>
        <p:sp>
          <p:nvSpPr>
            <p:cNvPr id="26642" name="Text Box 19"/>
            <p:cNvSpPr txBox="1">
              <a:spLocks noChangeArrowheads="1"/>
            </p:cNvSpPr>
            <p:nvPr/>
          </p:nvSpPr>
          <p:spPr bwMode="auto">
            <a:xfrm>
              <a:off x="4704" y="1280"/>
              <a:ext cx="816" cy="23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457200" indent="-457200" eaLnBrk="0" hangingPunct="0"/>
              <a:r>
                <a:rPr lang="en-US" sz="1700">
                  <a:latin typeface="Arial" charset="0"/>
                </a:rPr>
                <a:t>hormones</a:t>
              </a:r>
            </a:p>
          </p:txBody>
        </p:sp>
        <p:cxnSp>
          <p:nvCxnSpPr>
            <p:cNvPr id="26643" name="AutoShape 20"/>
            <p:cNvCxnSpPr>
              <a:cxnSpLocks noChangeShapeType="1"/>
              <a:stCxn id="26640" idx="2"/>
              <a:endCxn id="26639" idx="1"/>
            </p:cNvCxnSpPr>
            <p:nvPr/>
          </p:nvCxnSpPr>
          <p:spPr bwMode="auto">
            <a:xfrm rot="16200000" flipH="1">
              <a:off x="2585" y="1477"/>
              <a:ext cx="700" cy="784"/>
            </a:xfrm>
            <a:prstGeom prst="bentConnector2">
              <a:avLst/>
            </a:prstGeom>
            <a:noFill/>
            <a:ln w="15875" cap="sq">
              <a:solidFill>
                <a:schemeClr val="tx1"/>
              </a:solidFill>
              <a:miter lim="800000"/>
              <a:headEnd type="none" w="sm" len="sm"/>
              <a:tailEnd type="stealth" w="lg" len="lg"/>
            </a:ln>
          </p:spPr>
        </p:cxnSp>
        <p:cxnSp>
          <p:nvCxnSpPr>
            <p:cNvPr id="26644" name="AutoShape 21"/>
            <p:cNvCxnSpPr>
              <a:cxnSpLocks noChangeShapeType="1"/>
              <a:stCxn id="26641" idx="2"/>
              <a:endCxn id="26639" idx="0"/>
            </p:cNvCxnSpPr>
            <p:nvPr/>
          </p:nvCxnSpPr>
          <p:spPr bwMode="auto">
            <a:xfrm>
              <a:off x="3933" y="1519"/>
              <a:ext cx="0" cy="577"/>
            </a:xfrm>
            <a:prstGeom prst="straightConnector1">
              <a:avLst/>
            </a:prstGeom>
            <a:noFill/>
            <a:ln w="15875" cap="sq">
              <a:solidFill>
                <a:schemeClr val="tx1"/>
              </a:solidFill>
              <a:round/>
              <a:headEnd type="none" w="sm" len="sm"/>
              <a:tailEnd type="stealth" w="lg" len="lg"/>
            </a:ln>
          </p:spPr>
        </p:cxnSp>
        <p:cxnSp>
          <p:nvCxnSpPr>
            <p:cNvPr id="26645" name="AutoShape 22"/>
            <p:cNvCxnSpPr>
              <a:cxnSpLocks noChangeShapeType="1"/>
              <a:stCxn id="26642" idx="2"/>
              <a:endCxn id="26639" idx="3"/>
            </p:cNvCxnSpPr>
            <p:nvPr/>
          </p:nvCxnSpPr>
          <p:spPr bwMode="auto">
            <a:xfrm rot="5400000">
              <a:off x="4476" y="1582"/>
              <a:ext cx="700" cy="573"/>
            </a:xfrm>
            <a:prstGeom prst="bentConnector2">
              <a:avLst/>
            </a:prstGeom>
            <a:noFill/>
            <a:ln w="15875" cap="sq">
              <a:solidFill>
                <a:schemeClr val="tx1"/>
              </a:solidFill>
              <a:miter lim="800000"/>
              <a:headEnd type="none" w="sm" len="sm"/>
              <a:tailEnd type="stealth" w="lg" len="lg"/>
            </a:ln>
          </p:spPr>
        </p:cxnSp>
        <p:cxnSp>
          <p:nvCxnSpPr>
            <p:cNvPr id="26646" name="AutoShape 27"/>
            <p:cNvCxnSpPr>
              <a:cxnSpLocks noChangeShapeType="1"/>
              <a:stCxn id="26639" idx="2"/>
              <a:endCxn id="26632" idx="3"/>
            </p:cNvCxnSpPr>
            <p:nvPr/>
          </p:nvCxnSpPr>
          <p:spPr bwMode="auto">
            <a:xfrm rot="5400000">
              <a:off x="3438" y="2458"/>
              <a:ext cx="611" cy="378"/>
            </a:xfrm>
            <a:prstGeom prst="bentConnector2">
              <a:avLst/>
            </a:prstGeom>
            <a:noFill/>
            <a:ln w="15875" cap="sq">
              <a:solidFill>
                <a:schemeClr val="tx1"/>
              </a:solidFill>
              <a:miter lim="800000"/>
              <a:headEnd type="none" w="sm" len="sm"/>
              <a:tailEnd type="stealth" w="lg" len="lg"/>
            </a:ln>
          </p:spPr>
        </p:cxnSp>
        <p:sp>
          <p:nvSpPr>
            <p:cNvPr id="26647" name="Text Box 28"/>
            <p:cNvSpPr txBox="1">
              <a:spLocks noChangeArrowheads="1"/>
            </p:cNvSpPr>
            <p:nvPr/>
          </p:nvSpPr>
          <p:spPr bwMode="auto">
            <a:xfrm>
              <a:off x="396" y="1622"/>
              <a:ext cx="598" cy="39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457200" indent="-457200" eaLnBrk="0" hangingPunct="0"/>
              <a:r>
                <a:rPr lang="en-US" sz="1700">
                  <a:latin typeface="Arial" charset="0"/>
                </a:rPr>
                <a:t>Blood</a:t>
              </a:r>
            </a:p>
            <a:p>
              <a:pPr marL="457200" indent="-457200" eaLnBrk="0" hangingPunct="0"/>
              <a:r>
                <a:rPr lang="en-US" sz="1700">
                  <a:latin typeface="Arial" charset="0"/>
                </a:rPr>
                <a:t>volume</a:t>
              </a:r>
            </a:p>
          </p:txBody>
        </p:sp>
        <p:sp>
          <p:nvSpPr>
            <p:cNvPr id="26648" name="Text Box 31"/>
            <p:cNvSpPr txBox="1">
              <a:spLocks noChangeArrowheads="1"/>
            </p:cNvSpPr>
            <p:nvPr/>
          </p:nvSpPr>
          <p:spPr bwMode="auto">
            <a:xfrm>
              <a:off x="864" y="3638"/>
              <a:ext cx="3642" cy="23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700">
                  <a:latin typeface="Arial" charset="0"/>
                </a:rPr>
                <a:t>Blood volume is determined by NaCl and water balance</a:t>
              </a:r>
            </a:p>
          </p:txBody>
        </p:sp>
        <p:cxnSp>
          <p:nvCxnSpPr>
            <p:cNvPr id="26649" name="AutoShape 32"/>
            <p:cNvCxnSpPr>
              <a:cxnSpLocks noChangeShapeType="1"/>
              <a:stCxn id="26640" idx="2"/>
              <a:endCxn id="26630" idx="0"/>
            </p:cNvCxnSpPr>
            <p:nvPr/>
          </p:nvCxnSpPr>
          <p:spPr bwMode="auto">
            <a:xfrm rot="5400000">
              <a:off x="1897" y="1671"/>
              <a:ext cx="798" cy="494"/>
            </a:xfrm>
            <a:prstGeom prst="bentConnector3">
              <a:avLst>
                <a:gd name="adj1" fmla="val 50000"/>
              </a:avLst>
            </a:prstGeom>
            <a:noFill/>
            <a:ln w="15875">
              <a:solidFill>
                <a:schemeClr val="tx1"/>
              </a:solidFill>
              <a:miter lim="800000"/>
              <a:headEnd type="none" w="sm" len="sm"/>
              <a:tailEnd type="stealth" w="lg" len="lg"/>
            </a:ln>
          </p:spPr>
        </p:cxnSp>
        <p:cxnSp>
          <p:nvCxnSpPr>
            <p:cNvPr id="26650" name="AutoShape 33"/>
            <p:cNvCxnSpPr>
              <a:cxnSpLocks noChangeShapeType="1"/>
              <a:stCxn id="26640" idx="2"/>
              <a:endCxn id="26637" idx="0"/>
            </p:cNvCxnSpPr>
            <p:nvPr/>
          </p:nvCxnSpPr>
          <p:spPr bwMode="auto">
            <a:xfrm rot="5400000">
              <a:off x="1523" y="1297"/>
              <a:ext cx="798" cy="1242"/>
            </a:xfrm>
            <a:prstGeom prst="bentConnector3">
              <a:avLst>
                <a:gd name="adj1" fmla="val 36463"/>
              </a:avLst>
            </a:prstGeom>
            <a:noFill/>
            <a:ln w="15875">
              <a:solidFill>
                <a:schemeClr val="tx1"/>
              </a:solidFill>
              <a:miter lim="800000"/>
              <a:headEnd type="none" w="sm" len="sm"/>
              <a:tailEnd type="stealth" w="lg" len="lg"/>
            </a:ln>
          </p:spPr>
        </p:cxnSp>
        <p:cxnSp>
          <p:nvCxnSpPr>
            <p:cNvPr id="26651" name="AutoShape 34"/>
            <p:cNvCxnSpPr>
              <a:cxnSpLocks noChangeShapeType="1"/>
              <a:stCxn id="26647" idx="2"/>
              <a:endCxn id="26637" idx="1"/>
            </p:cNvCxnSpPr>
            <p:nvPr/>
          </p:nvCxnSpPr>
          <p:spPr bwMode="auto">
            <a:xfrm rot="16200000" flipH="1">
              <a:off x="703" y="2016"/>
              <a:ext cx="416" cy="432"/>
            </a:xfrm>
            <a:prstGeom prst="bentConnector2">
              <a:avLst/>
            </a:prstGeom>
            <a:noFill/>
            <a:ln w="15875">
              <a:solidFill>
                <a:schemeClr val="tx1"/>
              </a:solidFill>
              <a:miter lim="800000"/>
              <a:headEnd type="none" w="sm" len="sm"/>
              <a:tailEnd type="stealth" w="lg" len="lg"/>
            </a:ln>
          </p:spPr>
        </p:cxnSp>
        <p:cxnSp>
          <p:nvCxnSpPr>
            <p:cNvPr id="26652" name="AutoShape 37"/>
            <p:cNvCxnSpPr>
              <a:cxnSpLocks noChangeShapeType="1"/>
              <a:stCxn id="26648" idx="1"/>
              <a:endCxn id="26647" idx="1"/>
            </p:cNvCxnSpPr>
            <p:nvPr/>
          </p:nvCxnSpPr>
          <p:spPr bwMode="auto">
            <a:xfrm rot="10800000">
              <a:off x="390" y="1820"/>
              <a:ext cx="468" cy="1935"/>
            </a:xfrm>
            <a:prstGeom prst="bentConnector3">
              <a:avLst>
                <a:gd name="adj1" fmla="val 129486"/>
              </a:avLst>
            </a:prstGeom>
            <a:noFill/>
            <a:ln w="15875">
              <a:solidFill>
                <a:schemeClr val="tx1"/>
              </a:solidFill>
              <a:miter lim="800000"/>
              <a:headEnd type="none" w="sm" len="sm"/>
              <a:tailEnd type="stealth" w="lg" len="lg"/>
            </a:ln>
          </p:spPr>
        </p:cxn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2854325" y="312738"/>
            <a:ext cx="3363913" cy="385762"/>
          </a:xfrm>
          <a:ln cap="flat" algn="ctr"/>
        </p:spPr>
        <p:txBody>
          <a:bodyPr anchorCtr="0"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Definitions of flow and velocity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1035050" y="1047750"/>
            <a:ext cx="7243763" cy="45100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Aft>
                <a:spcPct val="30000"/>
              </a:spcAft>
            </a:pPr>
            <a:r>
              <a:rPr lang="en-US" sz="1700">
                <a:latin typeface="Arial" charset="0"/>
              </a:rPr>
              <a:t>Velocity (v) is the rate of displacement of a particle with time (cm/s).</a:t>
            </a:r>
            <a:br>
              <a:rPr lang="en-US" sz="1700">
                <a:latin typeface="Arial" charset="0"/>
              </a:rPr>
            </a:br>
            <a:r>
              <a:rPr lang="en-US" sz="1700">
                <a:latin typeface="Arial" charset="0"/>
              </a:rPr>
              <a:t>Flow (Q) is the rate of displacement of a volume of fluid with time (cm</a:t>
            </a:r>
            <a:r>
              <a:rPr lang="en-US" sz="1700" baseline="30000">
                <a:latin typeface="Arial" charset="0"/>
              </a:rPr>
              <a:t>3</a:t>
            </a:r>
            <a:r>
              <a:rPr lang="en-US" sz="1700">
                <a:latin typeface="Arial" charset="0"/>
              </a:rPr>
              <a:t>/s).</a:t>
            </a:r>
            <a:br>
              <a:rPr lang="en-US" sz="1700">
                <a:latin typeface="Arial" charset="0"/>
              </a:rPr>
            </a:br>
            <a:r>
              <a:rPr lang="en-US" sz="1700">
                <a:latin typeface="Arial" charset="0"/>
              </a:rPr>
              <a:t/>
            </a:r>
            <a:br>
              <a:rPr lang="en-US" sz="1700">
                <a:latin typeface="Arial" charset="0"/>
              </a:rPr>
            </a:br>
            <a:r>
              <a:rPr lang="en-US" sz="1700">
                <a:latin typeface="Arial" charset="0"/>
              </a:rPr>
              <a:t>In a tube of constant cross-sectional area A:</a:t>
            </a:r>
            <a:br>
              <a:rPr lang="en-US" sz="1700">
                <a:latin typeface="Arial" charset="0"/>
              </a:rPr>
            </a:br>
            <a:r>
              <a:rPr lang="en-US" sz="1700">
                <a:latin typeface="Arial" charset="0"/>
              </a:rPr>
              <a:t/>
            </a:r>
            <a:br>
              <a:rPr lang="en-US" sz="1700">
                <a:latin typeface="Arial" charset="0"/>
              </a:rPr>
            </a:br>
            <a:r>
              <a:rPr lang="en-US" sz="1700">
                <a:latin typeface="Arial" charset="0"/>
              </a:rPr>
              <a:t>		</a:t>
            </a:r>
            <a:br>
              <a:rPr lang="en-US" sz="1700">
                <a:latin typeface="Arial" charset="0"/>
              </a:rPr>
            </a:br>
            <a:r>
              <a:rPr lang="en-US" sz="1700">
                <a:latin typeface="Arial" charset="0"/>
              </a:rPr>
              <a:t/>
            </a:r>
            <a:br>
              <a:rPr lang="en-US" sz="1700">
                <a:latin typeface="Arial" charset="0"/>
              </a:rPr>
            </a:br>
            <a:r>
              <a:rPr lang="en-US" sz="1700">
                <a:latin typeface="Arial" charset="0"/>
              </a:rPr>
              <a:t/>
            </a:r>
            <a:br>
              <a:rPr lang="en-US" sz="1700">
                <a:latin typeface="Arial" charset="0"/>
              </a:rPr>
            </a:br>
            <a:r>
              <a:rPr lang="en-US" sz="1700">
                <a:latin typeface="Arial" charset="0"/>
              </a:rPr>
              <a:t/>
            </a:r>
            <a:br>
              <a:rPr lang="en-US" sz="1700">
                <a:latin typeface="Arial" charset="0"/>
              </a:rPr>
            </a:br>
            <a:r>
              <a:rPr lang="en-US" sz="1700">
                <a:latin typeface="Arial" charset="0"/>
              </a:rPr>
              <a:t/>
            </a:r>
            <a:br>
              <a:rPr lang="en-US" sz="1700">
                <a:latin typeface="Arial" charset="0"/>
              </a:rPr>
            </a:br>
            <a:r>
              <a:rPr lang="en-US" sz="1700">
                <a:latin typeface="Arial" charset="0"/>
              </a:rPr>
              <a:t/>
            </a:r>
            <a:br>
              <a:rPr lang="en-US" sz="1700">
                <a:latin typeface="Arial" charset="0"/>
              </a:rPr>
            </a:br>
            <a:r>
              <a:rPr lang="en-US" sz="1700">
                <a:latin typeface="Arial" charset="0"/>
              </a:rPr>
              <a:t/>
            </a:r>
            <a:br>
              <a:rPr lang="en-US" sz="1700">
                <a:latin typeface="Arial" charset="0"/>
              </a:rPr>
            </a:br>
            <a:r>
              <a:rPr lang="en-US" sz="1700">
                <a:latin typeface="Arial" charset="0"/>
              </a:rPr>
              <a:t/>
            </a:r>
            <a:br>
              <a:rPr lang="en-US" sz="1700">
                <a:latin typeface="Arial" charset="0"/>
              </a:rPr>
            </a:br>
            <a:r>
              <a:rPr lang="en-US" sz="1700">
                <a:latin typeface="Arial" charset="0"/>
              </a:rPr>
              <a:t/>
            </a:r>
            <a:br>
              <a:rPr lang="en-US" sz="1700">
                <a:latin typeface="Arial" charset="0"/>
              </a:rPr>
            </a:br>
            <a:r>
              <a:rPr lang="en-US" sz="1700">
                <a:latin typeface="Arial" charset="0"/>
              </a:rPr>
              <a:t/>
            </a:r>
            <a:br>
              <a:rPr lang="en-US" sz="1700">
                <a:latin typeface="Arial" charset="0"/>
              </a:rPr>
            </a:br>
            <a:r>
              <a:rPr lang="en-US" sz="1700">
                <a:latin typeface="Arial" charset="0"/>
              </a:rPr>
              <a:t/>
            </a:r>
            <a:br>
              <a:rPr lang="en-US" sz="1700">
                <a:latin typeface="Arial" charset="0"/>
              </a:rPr>
            </a:br>
            <a:r>
              <a:rPr lang="en-US" sz="1700">
                <a:latin typeface="Arial" charset="0"/>
              </a:rPr>
              <a:t>		</a:t>
            </a:r>
          </a:p>
        </p:txBody>
      </p:sp>
      <p:sp>
        <p:nvSpPr>
          <p:cNvPr id="7173" name="Line 35"/>
          <p:cNvSpPr>
            <a:spLocks noChangeShapeType="1"/>
          </p:cNvSpPr>
          <p:nvPr/>
        </p:nvSpPr>
        <p:spPr bwMode="auto">
          <a:xfrm>
            <a:off x="3352800" y="3030538"/>
            <a:ext cx="2500313" cy="6350"/>
          </a:xfrm>
          <a:prstGeom prst="line">
            <a:avLst/>
          </a:prstGeom>
          <a:noFill/>
          <a:ln w="15875" cap="sq">
            <a:solidFill>
              <a:schemeClr val="tx1"/>
            </a:solidFill>
            <a:round/>
            <a:headEnd type="none" w="sm" len="sm"/>
            <a:tailEnd type="stealth" w="lg" len="lg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7174" name="Rectangle 36"/>
          <p:cNvSpPr>
            <a:spLocks noChangeArrowheads="1"/>
          </p:cNvSpPr>
          <p:nvPr/>
        </p:nvSpPr>
        <p:spPr bwMode="auto">
          <a:xfrm>
            <a:off x="2914650" y="2857500"/>
            <a:ext cx="646113" cy="3508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700">
                <a:latin typeface="Arial" charset="0"/>
              </a:rPr>
              <a:t>Q</a:t>
            </a:r>
          </a:p>
        </p:txBody>
      </p:sp>
      <p:grpSp>
        <p:nvGrpSpPr>
          <p:cNvPr id="7175" name="Group 40"/>
          <p:cNvGrpSpPr>
            <a:grpSpLocks/>
          </p:cNvGrpSpPr>
          <p:nvPr/>
        </p:nvGrpSpPr>
        <p:grpSpPr bwMode="auto">
          <a:xfrm>
            <a:off x="3810000" y="2540000"/>
            <a:ext cx="1592263" cy="922338"/>
            <a:chOff x="2496" y="2256"/>
            <a:chExt cx="1003" cy="581"/>
          </a:xfrm>
        </p:grpSpPr>
        <p:sp>
          <p:nvSpPr>
            <p:cNvPr id="7177" name="Oval 34"/>
            <p:cNvSpPr>
              <a:spLocks noChangeArrowheads="1"/>
            </p:cNvSpPr>
            <p:nvPr/>
          </p:nvSpPr>
          <p:spPr bwMode="auto">
            <a:xfrm>
              <a:off x="2496" y="2256"/>
              <a:ext cx="336" cy="576"/>
            </a:xfrm>
            <a:prstGeom prst="ellipse">
              <a:avLst/>
            </a:prstGeom>
            <a:noFill/>
            <a:ln w="15875" cap="sq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8" name="Freeform 39"/>
            <p:cNvSpPr>
              <a:spLocks/>
            </p:cNvSpPr>
            <p:nvPr/>
          </p:nvSpPr>
          <p:spPr bwMode="auto">
            <a:xfrm>
              <a:off x="2688" y="2256"/>
              <a:ext cx="811" cy="581"/>
            </a:xfrm>
            <a:custGeom>
              <a:avLst/>
              <a:gdLst>
                <a:gd name="T0" fmla="*/ 0 w 811"/>
                <a:gd name="T1" fmla="*/ 0 h 581"/>
                <a:gd name="T2" fmla="*/ 624 w 811"/>
                <a:gd name="T3" fmla="*/ 0 h 581"/>
                <a:gd name="T4" fmla="*/ 703 w 811"/>
                <a:gd name="T5" fmla="*/ 37 h 581"/>
                <a:gd name="T6" fmla="*/ 743 w 811"/>
                <a:gd name="T7" fmla="*/ 84 h 581"/>
                <a:gd name="T8" fmla="*/ 782 w 811"/>
                <a:gd name="T9" fmla="*/ 157 h 581"/>
                <a:gd name="T10" fmla="*/ 811 w 811"/>
                <a:gd name="T11" fmla="*/ 265 h 581"/>
                <a:gd name="T12" fmla="*/ 804 w 811"/>
                <a:gd name="T13" fmla="*/ 360 h 581"/>
                <a:gd name="T14" fmla="*/ 782 w 811"/>
                <a:gd name="T15" fmla="*/ 443 h 581"/>
                <a:gd name="T16" fmla="*/ 728 w 811"/>
                <a:gd name="T17" fmla="*/ 533 h 581"/>
                <a:gd name="T18" fmla="*/ 674 w 811"/>
                <a:gd name="T19" fmla="*/ 581 h 581"/>
                <a:gd name="T20" fmla="*/ 0 w 811"/>
                <a:gd name="T21" fmla="*/ 581 h 581"/>
                <a:gd name="T22" fmla="*/ 69 w 811"/>
                <a:gd name="T23" fmla="*/ 530 h 581"/>
                <a:gd name="T24" fmla="*/ 109 w 811"/>
                <a:gd name="T25" fmla="*/ 475 h 581"/>
                <a:gd name="T26" fmla="*/ 132 w 811"/>
                <a:gd name="T27" fmla="*/ 403 h 581"/>
                <a:gd name="T28" fmla="*/ 145 w 811"/>
                <a:gd name="T29" fmla="*/ 336 h 581"/>
                <a:gd name="T30" fmla="*/ 127 w 811"/>
                <a:gd name="T31" fmla="*/ 157 h 581"/>
                <a:gd name="T32" fmla="*/ 85 w 811"/>
                <a:gd name="T33" fmla="*/ 59 h 581"/>
                <a:gd name="T34" fmla="*/ 0 w 811"/>
                <a:gd name="T35" fmla="*/ 0 h 58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11"/>
                <a:gd name="T55" fmla="*/ 0 h 581"/>
                <a:gd name="T56" fmla="*/ 811 w 811"/>
                <a:gd name="T57" fmla="*/ 581 h 58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11" h="581">
                  <a:moveTo>
                    <a:pt x="0" y="0"/>
                  </a:moveTo>
                  <a:lnTo>
                    <a:pt x="624" y="0"/>
                  </a:lnTo>
                  <a:lnTo>
                    <a:pt x="703" y="37"/>
                  </a:lnTo>
                  <a:lnTo>
                    <a:pt x="743" y="84"/>
                  </a:lnTo>
                  <a:lnTo>
                    <a:pt x="782" y="157"/>
                  </a:lnTo>
                  <a:lnTo>
                    <a:pt x="811" y="265"/>
                  </a:lnTo>
                  <a:lnTo>
                    <a:pt x="804" y="360"/>
                  </a:lnTo>
                  <a:lnTo>
                    <a:pt x="782" y="443"/>
                  </a:lnTo>
                  <a:lnTo>
                    <a:pt x="728" y="533"/>
                  </a:lnTo>
                  <a:lnTo>
                    <a:pt x="674" y="581"/>
                  </a:lnTo>
                  <a:lnTo>
                    <a:pt x="0" y="581"/>
                  </a:lnTo>
                  <a:lnTo>
                    <a:pt x="69" y="530"/>
                  </a:lnTo>
                  <a:lnTo>
                    <a:pt x="109" y="475"/>
                  </a:lnTo>
                  <a:lnTo>
                    <a:pt x="132" y="403"/>
                  </a:lnTo>
                  <a:lnTo>
                    <a:pt x="145" y="336"/>
                  </a:lnTo>
                  <a:lnTo>
                    <a:pt x="127" y="157"/>
                  </a:lnTo>
                  <a:lnTo>
                    <a:pt x="85" y="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5875" cap="sq" cmpd="sng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7176" name="AutoShape 45"/>
          <p:cNvSpPr>
            <a:spLocks noChangeAspect="1" noChangeArrowheads="1" noTextEdit="1"/>
          </p:cNvSpPr>
          <p:nvPr/>
        </p:nvSpPr>
        <p:spPr bwMode="auto">
          <a:xfrm>
            <a:off x="2620963" y="5122863"/>
            <a:ext cx="3286125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7170" name="Object 98"/>
          <p:cNvGraphicFramePr>
            <a:graphicFrameLocks noChangeAspect="1"/>
          </p:cNvGraphicFramePr>
          <p:nvPr/>
        </p:nvGraphicFramePr>
        <p:xfrm>
          <a:off x="3148013" y="3797300"/>
          <a:ext cx="2382837" cy="1290638"/>
        </p:xfrm>
        <a:graphic>
          <a:graphicData uri="http://schemas.openxmlformats.org/presentationml/2006/ole">
            <p:oleObj spid="_x0000_s7170" name="Equation" r:id="rId4" imgW="1218960" imgH="660240" progId="Equation.3">
              <p:embed/>
            </p:oleObj>
          </a:graphicData>
        </a:graphic>
      </p:graphicFrame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477963" y="180975"/>
            <a:ext cx="6145212" cy="385763"/>
          </a:xfrm>
          <a:ln cap="flat" algn="ctr"/>
        </p:spPr>
        <p:txBody>
          <a:bodyPr anchorCtr="0"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Velocity is affected by the cross sectional area of a vessel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1143000" y="762000"/>
            <a:ext cx="6858000" cy="5507038"/>
          </a:xfrm>
          <a:prstGeom prst="rect">
            <a:avLst/>
          </a:prstGeom>
          <a:solidFill>
            <a:schemeClr val="bg1"/>
          </a:solidFill>
          <a:ln w="15875" cap="sq">
            <a:solidFill>
              <a:schemeClr val="tx1"/>
            </a:solidFill>
            <a:miter lim="800000"/>
            <a:headEnd type="none" w="sm" len="sm"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en-US" sz="1700" dirty="0">
                <a:latin typeface="Arial" charset="0"/>
              </a:rPr>
              <a:t>Q = </a:t>
            </a:r>
            <a:r>
              <a:rPr lang="en-US" sz="1700" dirty="0" err="1">
                <a:latin typeface="Arial" charset="0"/>
              </a:rPr>
              <a:t>vA</a:t>
            </a:r>
            <a:r>
              <a:rPr lang="en-US" sz="1700" dirty="0">
                <a:latin typeface="Arial" charset="0"/>
              </a:rPr>
              <a:t>; rearranging v = Q/A, velocity is inversely related to area.</a:t>
            </a:r>
            <a:br>
              <a:rPr lang="en-US" sz="1700" dirty="0">
                <a:latin typeface="Arial" charset="0"/>
              </a:rPr>
            </a:br>
            <a:r>
              <a:rPr lang="en-US" sz="1700" dirty="0">
                <a:latin typeface="Arial" charset="0"/>
              </a:rPr>
              <a:t/>
            </a:r>
            <a:br>
              <a:rPr lang="en-US" sz="1700" dirty="0">
                <a:latin typeface="Arial" charset="0"/>
              </a:rPr>
            </a:br>
            <a:r>
              <a:rPr lang="en-US" sz="1700" dirty="0">
                <a:latin typeface="Arial" charset="0"/>
              </a:rPr>
              <a:t>In an </a:t>
            </a:r>
            <a:r>
              <a:rPr lang="en-US" sz="1700" i="1" dirty="0" err="1">
                <a:latin typeface="Arial" charset="0"/>
              </a:rPr>
              <a:t>unbranched</a:t>
            </a:r>
            <a:r>
              <a:rPr lang="en-US" sz="1700" dirty="0">
                <a:latin typeface="Arial" charset="0"/>
              </a:rPr>
              <a:t> segment of an artery with a constriction, velocity is greater in the constricted region:</a:t>
            </a:r>
          </a:p>
          <a:p>
            <a:pPr>
              <a:lnSpc>
                <a:spcPct val="110000"/>
              </a:lnSpc>
            </a:pPr>
            <a:endParaRPr lang="en-US" sz="1700" dirty="0">
              <a:latin typeface="Arial" charset="0"/>
            </a:endParaRPr>
          </a:p>
          <a:p>
            <a:pPr>
              <a:lnSpc>
                <a:spcPct val="110000"/>
              </a:lnSpc>
            </a:pPr>
            <a:endParaRPr lang="en-US" sz="1700" dirty="0">
              <a:latin typeface="Arial" charset="0"/>
            </a:endParaRPr>
          </a:p>
          <a:p>
            <a:pPr>
              <a:lnSpc>
                <a:spcPct val="110000"/>
              </a:lnSpc>
            </a:pPr>
            <a:endParaRPr lang="en-US" sz="1700" dirty="0">
              <a:latin typeface="Arial" charset="0"/>
            </a:endParaRPr>
          </a:p>
          <a:p>
            <a:pPr>
              <a:lnSpc>
                <a:spcPct val="110000"/>
              </a:lnSpc>
            </a:pPr>
            <a:endParaRPr lang="en-US" sz="1700" dirty="0">
              <a:latin typeface="Arial" charset="0"/>
            </a:endParaRPr>
          </a:p>
          <a:p>
            <a:pPr>
              <a:lnSpc>
                <a:spcPct val="110000"/>
              </a:lnSpc>
            </a:pPr>
            <a:endParaRPr lang="en-US" sz="1700" dirty="0">
              <a:latin typeface="Arial" charset="0"/>
            </a:endParaRPr>
          </a:p>
          <a:p>
            <a:pPr>
              <a:lnSpc>
                <a:spcPct val="110000"/>
              </a:lnSpc>
            </a:pPr>
            <a:endParaRPr lang="en-US" sz="1700" dirty="0">
              <a:latin typeface="Arial" charset="0"/>
            </a:endParaRPr>
          </a:p>
          <a:p>
            <a:pPr>
              <a:lnSpc>
                <a:spcPct val="110000"/>
              </a:lnSpc>
            </a:pPr>
            <a:endParaRPr lang="en-US" sz="1700" dirty="0">
              <a:latin typeface="Arial" charset="0"/>
            </a:endParaRPr>
          </a:p>
          <a:p>
            <a:pPr>
              <a:lnSpc>
                <a:spcPct val="110000"/>
              </a:lnSpc>
            </a:pPr>
            <a:endParaRPr lang="en-US" sz="1700" dirty="0">
              <a:latin typeface="Arial" charset="0"/>
            </a:endParaRPr>
          </a:p>
          <a:p>
            <a:pPr>
              <a:lnSpc>
                <a:spcPct val="110000"/>
              </a:lnSpc>
            </a:pPr>
            <a:endParaRPr lang="en-US" sz="1700" dirty="0">
              <a:latin typeface="Arial" charset="0"/>
            </a:endParaRPr>
          </a:p>
          <a:p>
            <a:pPr>
              <a:lnSpc>
                <a:spcPct val="110000"/>
              </a:lnSpc>
            </a:pPr>
            <a:endParaRPr lang="en-US" sz="1700" dirty="0">
              <a:latin typeface="Arial" charset="0"/>
            </a:endParaRPr>
          </a:p>
          <a:p>
            <a:pPr>
              <a:lnSpc>
                <a:spcPct val="110000"/>
              </a:lnSpc>
            </a:pPr>
            <a:endParaRPr lang="en-US" sz="1700" dirty="0">
              <a:latin typeface="Arial" charset="0"/>
            </a:endParaRPr>
          </a:p>
          <a:p>
            <a:pPr>
              <a:lnSpc>
                <a:spcPct val="110000"/>
              </a:lnSpc>
            </a:pPr>
            <a:r>
              <a:rPr lang="en-US" sz="1700" b="1" i="1" dirty="0">
                <a:latin typeface="Comic Sans MS" pitchFamily="66" charset="0"/>
              </a:rPr>
              <a:t>The presence of a congenital </a:t>
            </a:r>
            <a:r>
              <a:rPr lang="en-US" sz="1700" b="1" i="1" dirty="0" err="1">
                <a:latin typeface="Comic Sans MS" pitchFamily="66" charset="0"/>
              </a:rPr>
              <a:t>coarctation</a:t>
            </a:r>
            <a:r>
              <a:rPr lang="en-US" sz="1700" b="1" i="1" dirty="0">
                <a:latin typeface="Comic Sans MS" pitchFamily="66" charset="0"/>
              </a:rPr>
              <a:t> or an atherosclerotic plaque will increase velocity &amp; likely cause turbulence, bruits (sounds), and contribute to damaging the vessel wall in the area of constriction.</a:t>
            </a:r>
          </a:p>
        </p:txBody>
      </p:sp>
      <p:sp>
        <p:nvSpPr>
          <p:cNvPr id="27652" name="Line 4"/>
          <p:cNvSpPr>
            <a:spLocks noChangeShapeType="1"/>
          </p:cNvSpPr>
          <p:nvPr/>
        </p:nvSpPr>
        <p:spPr bwMode="auto">
          <a:xfrm>
            <a:off x="3124200" y="2667000"/>
            <a:ext cx="3200400" cy="0"/>
          </a:xfrm>
          <a:prstGeom prst="line">
            <a:avLst/>
          </a:prstGeom>
          <a:noFill/>
          <a:ln w="15875" cap="sq">
            <a:solidFill>
              <a:schemeClr val="tx1"/>
            </a:solidFill>
            <a:round/>
            <a:headEnd type="none" w="sm" len="sm"/>
            <a:tailEnd type="stealth" w="lg" len="lg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4419600" y="2227263"/>
            <a:ext cx="646113" cy="35083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700">
                <a:latin typeface="Arial" charset="0"/>
              </a:rPr>
              <a:t>Q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3962400" y="3902075"/>
            <a:ext cx="1235075" cy="6286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 type="none" w="sm" len="sm"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700">
                <a:latin typeface="Arial" charset="0"/>
              </a:rPr>
              <a:t>A1 &gt; A2</a:t>
            </a:r>
          </a:p>
          <a:p>
            <a:pPr algn="ctr"/>
            <a:r>
              <a:rPr lang="en-US" sz="1700">
                <a:latin typeface="Arial" charset="0"/>
              </a:rPr>
              <a:t>v1 &lt; v2</a:t>
            </a:r>
          </a:p>
        </p:txBody>
      </p:sp>
      <p:grpSp>
        <p:nvGrpSpPr>
          <p:cNvPr id="27655" name="Group 7"/>
          <p:cNvGrpSpPr>
            <a:grpSpLocks/>
          </p:cNvGrpSpPr>
          <p:nvPr/>
        </p:nvGrpSpPr>
        <p:grpSpPr bwMode="auto">
          <a:xfrm>
            <a:off x="3048000" y="2819400"/>
            <a:ext cx="3271838" cy="847725"/>
            <a:chOff x="1776" y="2736"/>
            <a:chExt cx="2061" cy="534"/>
          </a:xfrm>
        </p:grpSpPr>
        <p:grpSp>
          <p:nvGrpSpPr>
            <p:cNvPr id="27656" name="Group 8"/>
            <p:cNvGrpSpPr>
              <a:grpSpLocks/>
            </p:cNvGrpSpPr>
            <p:nvPr/>
          </p:nvGrpSpPr>
          <p:grpSpPr bwMode="auto">
            <a:xfrm>
              <a:off x="1880" y="2736"/>
              <a:ext cx="1920" cy="171"/>
              <a:chOff x="1584" y="1269"/>
              <a:chExt cx="1872" cy="194"/>
            </a:xfrm>
          </p:grpSpPr>
          <p:sp>
            <p:nvSpPr>
              <p:cNvPr id="27663" name="Freeform 9"/>
              <p:cNvSpPr>
                <a:spLocks/>
              </p:cNvSpPr>
              <p:nvPr/>
            </p:nvSpPr>
            <p:spPr bwMode="auto">
              <a:xfrm>
                <a:off x="2449" y="1269"/>
                <a:ext cx="474" cy="194"/>
              </a:xfrm>
              <a:custGeom>
                <a:avLst/>
                <a:gdLst>
                  <a:gd name="T0" fmla="*/ 0 w 474"/>
                  <a:gd name="T1" fmla="*/ 6 h 194"/>
                  <a:gd name="T2" fmla="*/ 143 w 474"/>
                  <a:gd name="T3" fmla="*/ 27 h 194"/>
                  <a:gd name="T4" fmla="*/ 301 w 474"/>
                  <a:gd name="T5" fmla="*/ 169 h 194"/>
                  <a:gd name="T6" fmla="*/ 474 w 474"/>
                  <a:gd name="T7" fmla="*/ 180 h 19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4"/>
                  <a:gd name="T13" fmla="*/ 0 h 194"/>
                  <a:gd name="T14" fmla="*/ 474 w 474"/>
                  <a:gd name="T15" fmla="*/ 194 h 19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4" h="194">
                    <a:moveTo>
                      <a:pt x="0" y="6"/>
                    </a:moveTo>
                    <a:cubicBezTo>
                      <a:pt x="24" y="9"/>
                      <a:pt x="93" y="0"/>
                      <a:pt x="143" y="27"/>
                    </a:cubicBezTo>
                    <a:cubicBezTo>
                      <a:pt x="193" y="54"/>
                      <a:pt x="246" y="144"/>
                      <a:pt x="301" y="169"/>
                    </a:cubicBezTo>
                    <a:cubicBezTo>
                      <a:pt x="356" y="194"/>
                      <a:pt x="438" y="178"/>
                      <a:pt x="474" y="180"/>
                    </a:cubicBezTo>
                  </a:path>
                </a:pathLst>
              </a:custGeom>
              <a:noFill/>
              <a:ln w="15875" cap="sq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7664" name="Line 10"/>
              <p:cNvSpPr>
                <a:spLocks noChangeShapeType="1"/>
              </p:cNvSpPr>
              <p:nvPr/>
            </p:nvSpPr>
            <p:spPr bwMode="auto">
              <a:xfrm>
                <a:off x="1584" y="1270"/>
                <a:ext cx="864" cy="0"/>
              </a:xfrm>
              <a:prstGeom prst="line">
                <a:avLst/>
              </a:prstGeom>
              <a:noFill/>
              <a:ln w="15875" cap="sq">
                <a:solidFill>
                  <a:schemeClr val="tx1"/>
                </a:solidFill>
                <a:round/>
                <a:headEnd type="none" w="sm" len="sm"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7665" name="Line 11"/>
              <p:cNvSpPr>
                <a:spLocks noChangeShapeType="1"/>
              </p:cNvSpPr>
              <p:nvPr/>
            </p:nvSpPr>
            <p:spPr bwMode="auto">
              <a:xfrm>
                <a:off x="2928" y="1447"/>
                <a:ext cx="528" cy="0"/>
              </a:xfrm>
              <a:prstGeom prst="line">
                <a:avLst/>
              </a:prstGeom>
              <a:noFill/>
              <a:ln w="15875" cap="sq">
                <a:solidFill>
                  <a:schemeClr val="tx1"/>
                </a:solidFill>
                <a:round/>
                <a:headEnd type="none" w="sm" len="sm"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27657" name="Group 12"/>
            <p:cNvGrpSpPr>
              <a:grpSpLocks/>
            </p:cNvGrpSpPr>
            <p:nvPr/>
          </p:nvGrpSpPr>
          <p:grpSpPr bwMode="auto">
            <a:xfrm flipV="1">
              <a:off x="1880" y="3099"/>
              <a:ext cx="1920" cy="171"/>
              <a:chOff x="1584" y="1269"/>
              <a:chExt cx="1872" cy="194"/>
            </a:xfrm>
          </p:grpSpPr>
          <p:sp>
            <p:nvSpPr>
              <p:cNvPr id="27660" name="Freeform 13"/>
              <p:cNvSpPr>
                <a:spLocks/>
              </p:cNvSpPr>
              <p:nvPr/>
            </p:nvSpPr>
            <p:spPr bwMode="auto">
              <a:xfrm>
                <a:off x="2449" y="1269"/>
                <a:ext cx="474" cy="194"/>
              </a:xfrm>
              <a:custGeom>
                <a:avLst/>
                <a:gdLst>
                  <a:gd name="T0" fmla="*/ 0 w 474"/>
                  <a:gd name="T1" fmla="*/ 6 h 194"/>
                  <a:gd name="T2" fmla="*/ 143 w 474"/>
                  <a:gd name="T3" fmla="*/ 27 h 194"/>
                  <a:gd name="T4" fmla="*/ 301 w 474"/>
                  <a:gd name="T5" fmla="*/ 169 h 194"/>
                  <a:gd name="T6" fmla="*/ 474 w 474"/>
                  <a:gd name="T7" fmla="*/ 180 h 19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4"/>
                  <a:gd name="T13" fmla="*/ 0 h 194"/>
                  <a:gd name="T14" fmla="*/ 474 w 474"/>
                  <a:gd name="T15" fmla="*/ 194 h 19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4" h="194">
                    <a:moveTo>
                      <a:pt x="0" y="6"/>
                    </a:moveTo>
                    <a:cubicBezTo>
                      <a:pt x="24" y="9"/>
                      <a:pt x="93" y="0"/>
                      <a:pt x="143" y="27"/>
                    </a:cubicBezTo>
                    <a:cubicBezTo>
                      <a:pt x="193" y="54"/>
                      <a:pt x="246" y="144"/>
                      <a:pt x="301" y="169"/>
                    </a:cubicBezTo>
                    <a:cubicBezTo>
                      <a:pt x="356" y="194"/>
                      <a:pt x="438" y="178"/>
                      <a:pt x="474" y="180"/>
                    </a:cubicBezTo>
                  </a:path>
                </a:pathLst>
              </a:custGeom>
              <a:noFill/>
              <a:ln w="15875" cap="sq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7661" name="Line 14"/>
              <p:cNvSpPr>
                <a:spLocks noChangeShapeType="1"/>
              </p:cNvSpPr>
              <p:nvPr/>
            </p:nvSpPr>
            <p:spPr bwMode="auto">
              <a:xfrm>
                <a:off x="1584" y="1270"/>
                <a:ext cx="864" cy="0"/>
              </a:xfrm>
              <a:prstGeom prst="line">
                <a:avLst/>
              </a:prstGeom>
              <a:noFill/>
              <a:ln w="15875" cap="sq">
                <a:solidFill>
                  <a:schemeClr val="tx1"/>
                </a:solidFill>
                <a:round/>
                <a:headEnd type="none" w="sm" len="sm"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7662" name="Line 15"/>
              <p:cNvSpPr>
                <a:spLocks noChangeShapeType="1"/>
              </p:cNvSpPr>
              <p:nvPr/>
            </p:nvSpPr>
            <p:spPr bwMode="auto">
              <a:xfrm>
                <a:off x="2928" y="1447"/>
                <a:ext cx="528" cy="0"/>
              </a:xfrm>
              <a:prstGeom prst="line">
                <a:avLst/>
              </a:prstGeom>
              <a:noFill/>
              <a:ln w="15875" cap="sq">
                <a:solidFill>
                  <a:schemeClr val="tx1"/>
                </a:solidFill>
                <a:round/>
                <a:headEnd type="none" w="sm" len="sm"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sp>
          <p:nvSpPr>
            <p:cNvPr id="27658" name="Oval 16"/>
            <p:cNvSpPr>
              <a:spLocks noChangeArrowheads="1"/>
            </p:cNvSpPr>
            <p:nvPr/>
          </p:nvSpPr>
          <p:spPr bwMode="auto">
            <a:xfrm>
              <a:off x="1776" y="2738"/>
              <a:ext cx="192" cy="532"/>
            </a:xfrm>
            <a:prstGeom prst="ellipse">
              <a:avLst/>
            </a:prstGeom>
            <a:solidFill>
              <a:srgbClr val="C0C0C0"/>
            </a:solidFill>
            <a:ln w="15875" cap="sq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59" name="Oval 17"/>
            <p:cNvSpPr>
              <a:spLocks noChangeArrowheads="1"/>
            </p:cNvSpPr>
            <p:nvPr/>
          </p:nvSpPr>
          <p:spPr bwMode="auto">
            <a:xfrm flipH="1">
              <a:off x="3783" y="2897"/>
              <a:ext cx="54" cy="215"/>
            </a:xfrm>
            <a:prstGeom prst="ellipse">
              <a:avLst/>
            </a:prstGeom>
            <a:solidFill>
              <a:srgbClr val="C0C0C0"/>
            </a:solidFill>
            <a:ln w="15875" cap="sq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2101850" y="150813"/>
            <a:ext cx="4832350" cy="382587"/>
          </a:xfrm>
        </p:spPr>
        <p:txBody>
          <a:bodyPr/>
          <a:lstStyle/>
          <a:p>
            <a:pPr eaLnBrk="1" hangingPunct="1"/>
            <a:r>
              <a:rPr lang="en-US" smtClean="0"/>
              <a:t>Velocity of blood in the systemic circulation</a:t>
            </a:r>
          </a:p>
        </p:txBody>
      </p:sp>
      <p:sp>
        <p:nvSpPr>
          <p:cNvPr id="28675" name="Text Box 19"/>
          <p:cNvSpPr txBox="1">
            <a:spLocks noChangeArrowheads="1"/>
          </p:cNvSpPr>
          <p:nvPr/>
        </p:nvSpPr>
        <p:spPr bwMode="auto">
          <a:xfrm rot="-5400000">
            <a:off x="1027113" y="3954462"/>
            <a:ext cx="1473200" cy="625475"/>
          </a:xfrm>
          <a:prstGeom prst="rect">
            <a:avLst/>
          </a:prstGeom>
          <a:solidFill>
            <a:schemeClr val="bg1"/>
          </a:solidFill>
          <a:ln w="15875" algn="ctr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1700">
                <a:latin typeface="Arial" charset="0"/>
              </a:rPr>
              <a:t>Aorta &amp; large arteries</a:t>
            </a:r>
          </a:p>
        </p:txBody>
      </p:sp>
      <p:sp>
        <p:nvSpPr>
          <p:cNvPr id="28676" name="Text Box 20"/>
          <p:cNvSpPr txBox="1">
            <a:spLocks noChangeArrowheads="1"/>
          </p:cNvSpPr>
          <p:nvPr/>
        </p:nvSpPr>
        <p:spPr bwMode="auto">
          <a:xfrm rot="-5400000">
            <a:off x="2065338" y="4033837"/>
            <a:ext cx="1600200" cy="625475"/>
          </a:xfrm>
          <a:prstGeom prst="rect">
            <a:avLst/>
          </a:prstGeom>
          <a:solidFill>
            <a:schemeClr val="bg1"/>
          </a:solidFill>
          <a:ln w="15875" algn="ctr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1700">
                <a:latin typeface="Arial" charset="0"/>
              </a:rPr>
              <a:t>Small  arteries &amp; arterioles</a:t>
            </a:r>
          </a:p>
        </p:txBody>
      </p:sp>
      <p:sp>
        <p:nvSpPr>
          <p:cNvPr id="28677" name="Text Box 21"/>
          <p:cNvSpPr txBox="1">
            <a:spLocks noChangeArrowheads="1"/>
          </p:cNvSpPr>
          <p:nvPr/>
        </p:nvSpPr>
        <p:spPr bwMode="auto">
          <a:xfrm rot="-5400000">
            <a:off x="3641726" y="3954462"/>
            <a:ext cx="1473200" cy="625475"/>
          </a:xfrm>
          <a:prstGeom prst="rect">
            <a:avLst/>
          </a:prstGeom>
          <a:solidFill>
            <a:schemeClr val="bg1"/>
          </a:solidFill>
          <a:ln w="15875" algn="ctr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1700">
                <a:latin typeface="Arial" charset="0"/>
              </a:rPr>
              <a:t>Capillaries &amp; venules</a:t>
            </a:r>
          </a:p>
        </p:txBody>
      </p:sp>
      <p:sp>
        <p:nvSpPr>
          <p:cNvPr id="28678" name="Text Box 22"/>
          <p:cNvSpPr txBox="1">
            <a:spLocks noChangeArrowheads="1"/>
          </p:cNvSpPr>
          <p:nvPr/>
        </p:nvSpPr>
        <p:spPr bwMode="auto">
          <a:xfrm rot="-5400000">
            <a:off x="5121275" y="4044950"/>
            <a:ext cx="1395413" cy="366713"/>
          </a:xfrm>
          <a:prstGeom prst="rect">
            <a:avLst/>
          </a:prstGeom>
          <a:solidFill>
            <a:schemeClr val="bg1"/>
          </a:solidFill>
          <a:ln w="15875" algn="ctr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1700">
                <a:latin typeface="Arial" charset="0"/>
              </a:rPr>
              <a:t>Small veins</a:t>
            </a:r>
          </a:p>
        </p:txBody>
      </p:sp>
      <p:sp>
        <p:nvSpPr>
          <p:cNvPr id="28679" name="Text Box 23"/>
          <p:cNvSpPr txBox="1">
            <a:spLocks noChangeArrowheads="1"/>
          </p:cNvSpPr>
          <p:nvPr/>
        </p:nvSpPr>
        <p:spPr bwMode="auto">
          <a:xfrm rot="-5400000">
            <a:off x="6564313" y="3954462"/>
            <a:ext cx="1473200" cy="625475"/>
          </a:xfrm>
          <a:prstGeom prst="rect">
            <a:avLst/>
          </a:prstGeom>
          <a:solidFill>
            <a:schemeClr val="bg1"/>
          </a:solidFill>
          <a:ln w="15875" algn="ctr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1700">
                <a:latin typeface="Arial" charset="0"/>
              </a:rPr>
              <a:t>Large veins &amp; vena cava</a:t>
            </a:r>
          </a:p>
        </p:txBody>
      </p:sp>
      <p:sp>
        <p:nvSpPr>
          <p:cNvPr id="28680" name="Text Box 33"/>
          <p:cNvSpPr txBox="1">
            <a:spLocks noChangeArrowheads="1"/>
          </p:cNvSpPr>
          <p:nvPr/>
        </p:nvSpPr>
        <p:spPr bwMode="auto">
          <a:xfrm>
            <a:off x="533400" y="5262563"/>
            <a:ext cx="8231188" cy="130016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 type="none" w="sm" len="sm"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  <a:spcAft>
                <a:spcPct val="20000"/>
              </a:spcAft>
            </a:pPr>
            <a:r>
              <a:rPr lang="en-US" sz="1700">
                <a:latin typeface="Arial" charset="0"/>
              </a:rPr>
              <a:t>As arterial blood flow is distributed to more vessels (arterioles, capillaries) velocity decreases.</a:t>
            </a:r>
          </a:p>
          <a:p>
            <a:pPr eaLnBrk="0" hangingPunct="0">
              <a:lnSpc>
                <a:spcPct val="110000"/>
              </a:lnSpc>
              <a:spcAft>
                <a:spcPct val="20000"/>
              </a:spcAft>
            </a:pPr>
            <a:r>
              <a:rPr lang="en-US" sz="1700">
                <a:latin typeface="Arial" charset="0"/>
              </a:rPr>
              <a:t>The lowest velocity, in the capillaries &amp; venules, maximizes time for diffusion between blood and tissue cells.</a:t>
            </a:r>
          </a:p>
        </p:txBody>
      </p:sp>
      <p:grpSp>
        <p:nvGrpSpPr>
          <p:cNvPr id="28681" name="Group 35"/>
          <p:cNvGrpSpPr>
            <a:grpSpLocks/>
          </p:cNvGrpSpPr>
          <p:nvPr/>
        </p:nvGrpSpPr>
        <p:grpSpPr bwMode="auto">
          <a:xfrm>
            <a:off x="974725" y="612775"/>
            <a:ext cx="7600950" cy="2709863"/>
            <a:chOff x="614" y="386"/>
            <a:chExt cx="4788" cy="1707"/>
          </a:xfrm>
        </p:grpSpPr>
        <p:sp>
          <p:nvSpPr>
            <p:cNvPr id="28682" name="Line 5"/>
            <p:cNvSpPr>
              <a:spLocks noChangeShapeType="1"/>
            </p:cNvSpPr>
            <p:nvPr/>
          </p:nvSpPr>
          <p:spPr bwMode="auto">
            <a:xfrm flipV="1">
              <a:off x="668" y="2091"/>
              <a:ext cx="877" cy="1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 type="stealth" w="lg" len="lg"/>
              <a:tailEnd type="stealth" w="lg" len="lg"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28683" name="Line 6"/>
            <p:cNvSpPr>
              <a:spLocks noChangeShapeType="1"/>
            </p:cNvSpPr>
            <p:nvPr/>
          </p:nvSpPr>
          <p:spPr bwMode="auto">
            <a:xfrm>
              <a:off x="1577" y="2092"/>
              <a:ext cx="482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 type="stealth" w="lg" len="lg"/>
              <a:tailEnd type="stealth" w="lg" len="lg"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28684" name="Line 7"/>
            <p:cNvSpPr>
              <a:spLocks noChangeShapeType="1"/>
            </p:cNvSpPr>
            <p:nvPr/>
          </p:nvSpPr>
          <p:spPr bwMode="auto">
            <a:xfrm>
              <a:off x="2152" y="2092"/>
              <a:ext cx="1205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 type="stealth" w="lg" len="lg"/>
              <a:tailEnd type="stealth" w="lg" len="lg"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28685" name="Line 8"/>
            <p:cNvSpPr>
              <a:spLocks noChangeShapeType="1"/>
            </p:cNvSpPr>
            <p:nvPr/>
          </p:nvSpPr>
          <p:spPr bwMode="auto">
            <a:xfrm flipV="1">
              <a:off x="3451" y="2089"/>
              <a:ext cx="452" cy="4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 type="stealth" w="lg" len="lg"/>
              <a:tailEnd type="stealth" w="lg" len="lg"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28686" name="Line 9"/>
            <p:cNvSpPr>
              <a:spLocks noChangeShapeType="1"/>
            </p:cNvSpPr>
            <p:nvPr/>
          </p:nvSpPr>
          <p:spPr bwMode="auto">
            <a:xfrm>
              <a:off x="3986" y="2092"/>
              <a:ext cx="1284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 type="stealth" w="lg" len="lg"/>
              <a:tailEnd type="stealth" w="lg" len="lg"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28687" name="Rectangle 12"/>
            <p:cNvSpPr>
              <a:spLocks noChangeArrowheads="1"/>
            </p:cNvSpPr>
            <p:nvPr/>
          </p:nvSpPr>
          <p:spPr bwMode="auto">
            <a:xfrm>
              <a:off x="614" y="386"/>
              <a:ext cx="4674" cy="163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28688" name="Line 15"/>
            <p:cNvSpPr>
              <a:spLocks noChangeShapeType="1"/>
            </p:cNvSpPr>
            <p:nvPr/>
          </p:nvSpPr>
          <p:spPr bwMode="auto">
            <a:xfrm>
              <a:off x="1470" y="386"/>
              <a:ext cx="62" cy="1637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none" w="lg" len="lg"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28689" name="Line 16"/>
            <p:cNvSpPr>
              <a:spLocks noChangeShapeType="1"/>
            </p:cNvSpPr>
            <p:nvPr/>
          </p:nvSpPr>
          <p:spPr bwMode="auto">
            <a:xfrm>
              <a:off x="2082" y="386"/>
              <a:ext cx="0" cy="1637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none" w="lg" len="lg"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28690" name="Line 17"/>
            <p:cNvSpPr>
              <a:spLocks noChangeShapeType="1"/>
            </p:cNvSpPr>
            <p:nvPr/>
          </p:nvSpPr>
          <p:spPr bwMode="auto">
            <a:xfrm>
              <a:off x="3428" y="386"/>
              <a:ext cx="0" cy="1637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none" w="lg" len="lg"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28691" name="Line 18"/>
            <p:cNvSpPr>
              <a:spLocks noChangeShapeType="1"/>
            </p:cNvSpPr>
            <p:nvPr/>
          </p:nvSpPr>
          <p:spPr bwMode="auto">
            <a:xfrm>
              <a:off x="3856" y="386"/>
              <a:ext cx="0" cy="1637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none" w="lg" len="lg"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28692" name="Text Box 24"/>
            <p:cNvSpPr txBox="1">
              <a:spLocks noChangeArrowheads="1"/>
            </p:cNvSpPr>
            <p:nvPr/>
          </p:nvSpPr>
          <p:spPr bwMode="auto">
            <a:xfrm>
              <a:off x="4358" y="1194"/>
              <a:ext cx="987" cy="376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pPr eaLnBrk="0" hangingPunct="0"/>
              <a:r>
                <a:rPr lang="en-US" sz="1600">
                  <a:latin typeface="Arial" charset="0"/>
                </a:rPr>
                <a:t>Total Cross sectional area</a:t>
              </a:r>
            </a:p>
          </p:txBody>
        </p:sp>
        <p:cxnSp>
          <p:nvCxnSpPr>
            <p:cNvPr id="28693" name="AutoShape 30"/>
            <p:cNvCxnSpPr>
              <a:cxnSpLocks noChangeShapeType="1"/>
              <a:stCxn id="28692" idx="2"/>
              <a:endCxn id="28694" idx="14"/>
            </p:cNvCxnSpPr>
            <p:nvPr/>
          </p:nvCxnSpPr>
          <p:spPr bwMode="auto">
            <a:xfrm flipH="1">
              <a:off x="4545" y="1575"/>
              <a:ext cx="307" cy="211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stealth" w="lg" len="lg"/>
            </a:ln>
          </p:spPr>
        </p:cxnSp>
        <p:sp>
          <p:nvSpPr>
            <p:cNvPr id="28694" name="Freeform 13"/>
            <p:cNvSpPr>
              <a:spLocks/>
            </p:cNvSpPr>
            <p:nvPr/>
          </p:nvSpPr>
          <p:spPr bwMode="auto">
            <a:xfrm>
              <a:off x="695" y="579"/>
              <a:ext cx="4629" cy="1431"/>
            </a:xfrm>
            <a:custGeom>
              <a:avLst/>
              <a:gdLst>
                <a:gd name="T0" fmla="*/ 0 w 2804"/>
                <a:gd name="T1" fmla="*/ 1431 h 1598"/>
                <a:gd name="T2" fmla="*/ 358 w 2804"/>
                <a:gd name="T3" fmla="*/ 1392 h 1598"/>
                <a:gd name="T4" fmla="*/ 664 w 2804"/>
                <a:gd name="T5" fmla="*/ 1344 h 1598"/>
                <a:gd name="T6" fmla="*/ 1009 w 2804"/>
                <a:gd name="T7" fmla="*/ 1238 h 1598"/>
                <a:gd name="T8" fmla="*/ 1184 w 2804"/>
                <a:gd name="T9" fmla="*/ 1129 h 1598"/>
                <a:gd name="T10" fmla="*/ 1383 w 2804"/>
                <a:gd name="T11" fmla="*/ 867 h 1598"/>
                <a:gd name="T12" fmla="*/ 1527 w 2804"/>
                <a:gd name="T13" fmla="*/ 308 h 1598"/>
                <a:gd name="T14" fmla="*/ 1816 w 2804"/>
                <a:gd name="T15" fmla="*/ 50 h 1598"/>
                <a:gd name="T16" fmla="*/ 2248 w 2804"/>
                <a:gd name="T17" fmla="*/ 7 h 1598"/>
                <a:gd name="T18" fmla="*/ 2600 w 2804"/>
                <a:gd name="T19" fmla="*/ 79 h 1598"/>
                <a:gd name="T20" fmla="*/ 2752 w 2804"/>
                <a:gd name="T21" fmla="*/ 265 h 1598"/>
                <a:gd name="T22" fmla="*/ 2896 w 2804"/>
                <a:gd name="T23" fmla="*/ 566 h 1598"/>
                <a:gd name="T24" fmla="*/ 3031 w 2804"/>
                <a:gd name="T25" fmla="*/ 1042 h 1598"/>
                <a:gd name="T26" fmla="*/ 3373 w 2804"/>
                <a:gd name="T27" fmla="*/ 1159 h 1598"/>
                <a:gd name="T28" fmla="*/ 3838 w 2804"/>
                <a:gd name="T29" fmla="*/ 1207 h 1598"/>
                <a:gd name="T30" fmla="*/ 4629 w 2804"/>
                <a:gd name="T31" fmla="*/ 1256 h 159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804"/>
                <a:gd name="T49" fmla="*/ 0 h 1598"/>
                <a:gd name="T50" fmla="*/ 2804 w 2804"/>
                <a:gd name="T51" fmla="*/ 1598 h 159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804" h="1598">
                  <a:moveTo>
                    <a:pt x="0" y="1598"/>
                  </a:moveTo>
                  <a:cubicBezTo>
                    <a:pt x="36" y="1589"/>
                    <a:pt x="150" y="1571"/>
                    <a:pt x="217" y="1555"/>
                  </a:cubicBezTo>
                  <a:cubicBezTo>
                    <a:pt x="284" y="1539"/>
                    <a:pt x="336" y="1530"/>
                    <a:pt x="402" y="1501"/>
                  </a:cubicBezTo>
                  <a:cubicBezTo>
                    <a:pt x="468" y="1472"/>
                    <a:pt x="559" y="1422"/>
                    <a:pt x="611" y="1382"/>
                  </a:cubicBezTo>
                  <a:cubicBezTo>
                    <a:pt x="663" y="1342"/>
                    <a:pt x="679" y="1330"/>
                    <a:pt x="717" y="1261"/>
                  </a:cubicBezTo>
                  <a:cubicBezTo>
                    <a:pt x="755" y="1192"/>
                    <a:pt x="803" y="1121"/>
                    <a:pt x="838" y="968"/>
                  </a:cubicBezTo>
                  <a:cubicBezTo>
                    <a:pt x="873" y="815"/>
                    <a:pt x="882" y="496"/>
                    <a:pt x="925" y="344"/>
                  </a:cubicBezTo>
                  <a:cubicBezTo>
                    <a:pt x="969" y="192"/>
                    <a:pt x="1027" y="112"/>
                    <a:pt x="1100" y="56"/>
                  </a:cubicBezTo>
                  <a:cubicBezTo>
                    <a:pt x="1172" y="0"/>
                    <a:pt x="1282" y="3"/>
                    <a:pt x="1362" y="8"/>
                  </a:cubicBezTo>
                  <a:cubicBezTo>
                    <a:pt x="1441" y="13"/>
                    <a:pt x="1524" y="40"/>
                    <a:pt x="1575" y="88"/>
                  </a:cubicBezTo>
                  <a:cubicBezTo>
                    <a:pt x="1626" y="136"/>
                    <a:pt x="1637" y="205"/>
                    <a:pt x="1667" y="296"/>
                  </a:cubicBezTo>
                  <a:cubicBezTo>
                    <a:pt x="1697" y="387"/>
                    <a:pt x="1726" y="487"/>
                    <a:pt x="1754" y="632"/>
                  </a:cubicBezTo>
                  <a:cubicBezTo>
                    <a:pt x="1782" y="777"/>
                    <a:pt x="1788" y="1054"/>
                    <a:pt x="1836" y="1164"/>
                  </a:cubicBezTo>
                  <a:cubicBezTo>
                    <a:pt x="1884" y="1274"/>
                    <a:pt x="1961" y="1263"/>
                    <a:pt x="2043" y="1294"/>
                  </a:cubicBezTo>
                  <a:cubicBezTo>
                    <a:pt x="2125" y="1325"/>
                    <a:pt x="2198" y="1330"/>
                    <a:pt x="2325" y="1348"/>
                  </a:cubicBezTo>
                  <a:cubicBezTo>
                    <a:pt x="2452" y="1366"/>
                    <a:pt x="2704" y="1392"/>
                    <a:pt x="2804" y="1403"/>
                  </a:cubicBezTo>
                </a:path>
              </a:pathLst>
            </a:cu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lg" len="lg"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28695" name="Freeform 14"/>
            <p:cNvSpPr>
              <a:spLocks/>
            </p:cNvSpPr>
            <p:nvPr/>
          </p:nvSpPr>
          <p:spPr bwMode="auto">
            <a:xfrm>
              <a:off x="653" y="444"/>
              <a:ext cx="4635" cy="1462"/>
            </a:xfrm>
            <a:custGeom>
              <a:avLst/>
              <a:gdLst>
                <a:gd name="T0" fmla="*/ 0 w 2808"/>
                <a:gd name="T1" fmla="*/ 0 h 1632"/>
                <a:gd name="T2" fmla="*/ 682 w 2808"/>
                <a:gd name="T3" fmla="*/ 49 h 1632"/>
                <a:gd name="T4" fmla="*/ 1040 w 2808"/>
                <a:gd name="T5" fmla="*/ 166 h 1632"/>
                <a:gd name="T6" fmla="*/ 1254 w 2808"/>
                <a:gd name="T7" fmla="*/ 682 h 1632"/>
                <a:gd name="T8" fmla="*/ 1398 w 2808"/>
                <a:gd name="T9" fmla="*/ 1256 h 1632"/>
                <a:gd name="T10" fmla="*/ 1829 w 2808"/>
                <a:gd name="T11" fmla="*/ 1432 h 1632"/>
                <a:gd name="T12" fmla="*/ 2337 w 2808"/>
                <a:gd name="T13" fmla="*/ 1440 h 1632"/>
                <a:gd name="T14" fmla="*/ 2725 w 2808"/>
                <a:gd name="T15" fmla="*/ 1368 h 1632"/>
                <a:gd name="T16" fmla="*/ 2892 w 2808"/>
                <a:gd name="T17" fmla="*/ 1182 h 1632"/>
                <a:gd name="T18" fmla="*/ 3050 w 2808"/>
                <a:gd name="T19" fmla="*/ 881 h 1632"/>
                <a:gd name="T20" fmla="*/ 3209 w 2808"/>
                <a:gd name="T21" fmla="*/ 580 h 1632"/>
                <a:gd name="T22" fmla="*/ 3447 w 2808"/>
                <a:gd name="T23" fmla="*/ 408 h 1632"/>
                <a:gd name="T24" fmla="*/ 3843 w 2808"/>
                <a:gd name="T25" fmla="*/ 322 h 1632"/>
                <a:gd name="T26" fmla="*/ 4635 w 2808"/>
                <a:gd name="T27" fmla="*/ 279 h 163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808"/>
                <a:gd name="T43" fmla="*/ 0 h 1632"/>
                <a:gd name="T44" fmla="*/ 2808 w 2808"/>
                <a:gd name="T45" fmla="*/ 1632 h 163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808" h="1632">
                  <a:moveTo>
                    <a:pt x="0" y="0"/>
                  </a:moveTo>
                  <a:cubicBezTo>
                    <a:pt x="69" y="11"/>
                    <a:pt x="308" y="24"/>
                    <a:pt x="413" y="55"/>
                  </a:cubicBezTo>
                  <a:cubicBezTo>
                    <a:pt x="518" y="86"/>
                    <a:pt x="572" y="67"/>
                    <a:pt x="630" y="185"/>
                  </a:cubicBezTo>
                  <a:cubicBezTo>
                    <a:pt x="688" y="303"/>
                    <a:pt x="724" y="558"/>
                    <a:pt x="760" y="761"/>
                  </a:cubicBezTo>
                  <a:cubicBezTo>
                    <a:pt x="796" y="964"/>
                    <a:pt x="789" y="1263"/>
                    <a:pt x="847" y="1402"/>
                  </a:cubicBezTo>
                  <a:cubicBezTo>
                    <a:pt x="905" y="1541"/>
                    <a:pt x="1013" y="1564"/>
                    <a:pt x="1108" y="1598"/>
                  </a:cubicBezTo>
                  <a:cubicBezTo>
                    <a:pt x="1203" y="1632"/>
                    <a:pt x="1326" y="1619"/>
                    <a:pt x="1416" y="1607"/>
                  </a:cubicBezTo>
                  <a:cubicBezTo>
                    <a:pt x="1506" y="1595"/>
                    <a:pt x="1595" y="1575"/>
                    <a:pt x="1651" y="1527"/>
                  </a:cubicBezTo>
                  <a:cubicBezTo>
                    <a:pt x="1707" y="1479"/>
                    <a:pt x="1719" y="1410"/>
                    <a:pt x="1752" y="1319"/>
                  </a:cubicBezTo>
                  <a:cubicBezTo>
                    <a:pt x="1785" y="1228"/>
                    <a:pt x="1816" y="1095"/>
                    <a:pt x="1848" y="983"/>
                  </a:cubicBezTo>
                  <a:cubicBezTo>
                    <a:pt x="1880" y="871"/>
                    <a:pt x="1904" y="735"/>
                    <a:pt x="1944" y="647"/>
                  </a:cubicBezTo>
                  <a:cubicBezTo>
                    <a:pt x="1984" y="559"/>
                    <a:pt x="2024" y="503"/>
                    <a:pt x="2088" y="455"/>
                  </a:cubicBezTo>
                  <a:cubicBezTo>
                    <a:pt x="2152" y="407"/>
                    <a:pt x="2208" y="383"/>
                    <a:pt x="2328" y="359"/>
                  </a:cubicBezTo>
                  <a:cubicBezTo>
                    <a:pt x="2448" y="335"/>
                    <a:pt x="2628" y="323"/>
                    <a:pt x="2808" y="311"/>
                  </a:cubicBezTo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dash"/>
              <a:round/>
              <a:headEnd type="none" w="med" len="med"/>
              <a:tailEnd type="none" w="lg" len="lg"/>
            </a:ln>
          </p:spPr>
          <p:txBody>
            <a:bodyPr lIns="45720" rIns="45720" anchorCtr="1">
              <a:spAutoFit/>
            </a:bodyPr>
            <a:lstStyle/>
            <a:p>
              <a:endParaRPr lang="en-US"/>
            </a:p>
          </p:txBody>
        </p:sp>
        <p:sp>
          <p:nvSpPr>
            <p:cNvPr id="28696" name="Text Box 29"/>
            <p:cNvSpPr txBox="1">
              <a:spLocks noChangeArrowheads="1"/>
            </p:cNvSpPr>
            <p:nvPr/>
          </p:nvSpPr>
          <p:spPr bwMode="auto">
            <a:xfrm>
              <a:off x="4792" y="642"/>
              <a:ext cx="610" cy="222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lang="en-US" sz="1600">
                  <a:latin typeface="Arial" charset="0"/>
                </a:rPr>
                <a:t>Velocity</a:t>
              </a: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152400"/>
            <a:ext cx="4876800" cy="357188"/>
          </a:xfrm>
          <a:ln cap="flat"/>
        </p:spPr>
        <p:txBody>
          <a:bodyPr anchorCtr="0"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Basic Principles of Cardiovascular Physiology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869950" y="873125"/>
            <a:ext cx="7572375" cy="339407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 tIns="137160" bIns="137160" anchor="ctr">
            <a:spAutoFit/>
          </a:bodyPr>
          <a:lstStyle/>
          <a:p>
            <a:r>
              <a:rPr lang="en-US" sz="1700">
                <a:solidFill>
                  <a:schemeClr val="tx2"/>
                </a:solidFill>
                <a:latin typeface="Arial" charset="0"/>
              </a:rPr>
              <a:t>The circulation provides flowing blood for exchange of CO</a:t>
            </a:r>
            <a:r>
              <a:rPr lang="en-US" sz="1700" baseline="-25000">
                <a:solidFill>
                  <a:schemeClr val="tx2"/>
                </a:solidFill>
                <a:latin typeface="Arial" charset="0"/>
              </a:rPr>
              <a:t>2</a:t>
            </a:r>
            <a:r>
              <a:rPr lang="en-US" sz="1700">
                <a:solidFill>
                  <a:schemeClr val="tx2"/>
                </a:solidFill>
                <a:latin typeface="Arial" charset="0"/>
              </a:rPr>
              <a:t>, O</a:t>
            </a:r>
            <a:r>
              <a:rPr lang="en-US" sz="1700" baseline="-25000">
                <a:solidFill>
                  <a:schemeClr val="tx2"/>
                </a:solidFill>
                <a:latin typeface="Arial" charset="0"/>
              </a:rPr>
              <a:t>2</a:t>
            </a:r>
            <a:r>
              <a:rPr lang="en-US" sz="1700">
                <a:solidFill>
                  <a:schemeClr val="tx2"/>
                </a:solidFill>
                <a:latin typeface="Arial" charset="0"/>
              </a:rPr>
              <a:t>, nutrients, hormones, &amp; wastes with body cells in proportion the metabolic activity of the cells</a:t>
            </a:r>
          </a:p>
          <a:p>
            <a:endParaRPr lang="en-US" sz="1700">
              <a:solidFill>
                <a:schemeClr val="tx2"/>
              </a:solidFill>
              <a:latin typeface="Arial" charset="0"/>
            </a:endParaRPr>
          </a:p>
          <a:p>
            <a:r>
              <a:rPr lang="en-US" sz="1700">
                <a:solidFill>
                  <a:schemeClr val="tx2"/>
                </a:solidFill>
                <a:latin typeface="Arial" charset="0"/>
              </a:rPr>
              <a:t>CO</a:t>
            </a:r>
            <a:r>
              <a:rPr lang="en-US" sz="1700" baseline="-25000">
                <a:solidFill>
                  <a:schemeClr val="tx2"/>
                </a:solidFill>
                <a:latin typeface="Arial" charset="0"/>
              </a:rPr>
              <a:t>2</a:t>
            </a:r>
            <a:r>
              <a:rPr lang="en-US" sz="1700">
                <a:solidFill>
                  <a:schemeClr val="tx2"/>
                </a:solidFill>
                <a:latin typeface="Arial" charset="0"/>
              </a:rPr>
              <a:t>, O</a:t>
            </a:r>
            <a:r>
              <a:rPr lang="en-US" sz="1700" baseline="-25000">
                <a:solidFill>
                  <a:schemeClr val="tx2"/>
                </a:solidFill>
                <a:latin typeface="Arial" charset="0"/>
              </a:rPr>
              <a:t>2</a:t>
            </a:r>
            <a:r>
              <a:rPr lang="en-US" sz="1700">
                <a:solidFill>
                  <a:schemeClr val="tx2"/>
                </a:solidFill>
                <a:latin typeface="Arial" charset="0"/>
              </a:rPr>
              <a:t>, nutrients and wastes exchange between blood &amp; body cells at the capillaries by passive diffusion along concentration gradients</a:t>
            </a:r>
          </a:p>
          <a:p>
            <a:endParaRPr lang="en-US" sz="1700">
              <a:solidFill>
                <a:schemeClr val="tx2"/>
              </a:solidFill>
              <a:latin typeface="Arial" charset="0"/>
            </a:endParaRPr>
          </a:p>
          <a:p>
            <a:r>
              <a:rPr lang="en-US" sz="1700">
                <a:solidFill>
                  <a:schemeClr val="tx2"/>
                </a:solidFill>
                <a:latin typeface="Arial" charset="0"/>
              </a:rPr>
              <a:t>Differences in blood pressure in the circulation drive blood flow against the resistance offered by the blood vessels</a:t>
            </a:r>
          </a:p>
          <a:p>
            <a:endParaRPr lang="en-US" sz="1700">
              <a:solidFill>
                <a:schemeClr val="tx2"/>
              </a:solidFill>
              <a:latin typeface="Arial" charset="0"/>
            </a:endParaRPr>
          </a:p>
          <a:p>
            <a:r>
              <a:rPr lang="en-US" sz="1700">
                <a:solidFill>
                  <a:schemeClr val="tx2"/>
                </a:solidFill>
                <a:latin typeface="Arial" charset="0"/>
              </a:rPr>
              <a:t>Arterial blood pressure depends on cardiac output and total peripheral (systemic) resistance.</a:t>
            </a:r>
          </a:p>
        </p:txBody>
      </p:sp>
    </p:spTree>
    <p:custDataLst>
      <p:tags r:id="rId1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11238" y="1724025"/>
            <a:ext cx="7312025" cy="494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2969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198563" y="204788"/>
            <a:ext cx="6651625" cy="382587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Cardiac output is a function of whole body oxygen consumption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454025" y="666750"/>
            <a:ext cx="8431213" cy="960438"/>
          </a:xfrm>
          <a:prstGeom prst="rect">
            <a:avLst/>
          </a:prstGeom>
          <a:solidFill>
            <a:schemeClr val="bg1"/>
          </a:solidFill>
          <a:ln w="15875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sz="1700">
                <a:latin typeface="Arial" charset="0"/>
              </a:rPr>
              <a:t>Regulation of the cardiovascular system by nerves,  hormones and local metabolism matches blood flow to metabolic needs.</a:t>
            </a:r>
          </a:p>
          <a:p>
            <a:pPr eaLnBrk="0" hangingPunct="0">
              <a:lnSpc>
                <a:spcPct val="110000"/>
              </a:lnSpc>
            </a:pPr>
            <a:r>
              <a:rPr lang="en-US" sz="1700">
                <a:latin typeface="Arial" charset="0"/>
              </a:rPr>
              <a:t>Consequently cardiac output is a linear function of whole body oxygen consumption.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>
          <a:xfrm>
            <a:off x="2576513" y="73025"/>
            <a:ext cx="3976687" cy="382588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Oxygen consumption and blood flow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473075" y="3378200"/>
            <a:ext cx="8305800" cy="3213100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1700">
                <a:latin typeface="Arial" charset="0"/>
              </a:rPr>
              <a:t>The oxygen </a:t>
            </a:r>
            <a:r>
              <a:rPr lang="en-US" sz="1700" i="1">
                <a:latin typeface="Arial" charset="0"/>
              </a:rPr>
              <a:t>consumption</a:t>
            </a:r>
            <a:r>
              <a:rPr lang="en-US" sz="1700">
                <a:latin typeface="Arial" charset="0"/>
              </a:rPr>
              <a:t> of an organ or tissue equals the amount in the arterial blood minus the amount in the venous blood draining the organ or tissue.</a:t>
            </a:r>
          </a:p>
          <a:p>
            <a:pPr algn="just" eaLnBrk="0" hangingPunct="0"/>
            <a:endParaRPr lang="en-US" sz="1700">
              <a:latin typeface="Arial" charset="0"/>
            </a:endParaRPr>
          </a:p>
          <a:p>
            <a:pPr algn="just" eaLnBrk="0" hangingPunct="0"/>
            <a:endParaRPr lang="en-US" sz="1700">
              <a:latin typeface="Arial" charset="0"/>
            </a:endParaRPr>
          </a:p>
          <a:p>
            <a:pPr algn="just" eaLnBrk="0" hangingPunct="0"/>
            <a:endParaRPr lang="en-US" sz="1700">
              <a:latin typeface="Arial" charset="0"/>
            </a:endParaRPr>
          </a:p>
          <a:p>
            <a:pPr algn="just" eaLnBrk="0" hangingPunct="0"/>
            <a:r>
              <a:rPr lang="en-US" sz="1700">
                <a:latin typeface="Arial" charset="0"/>
              </a:rPr>
              <a:t>The oxygen</a:t>
            </a:r>
            <a:r>
              <a:rPr lang="en-US" sz="1700" i="1">
                <a:latin typeface="Arial" charset="0"/>
              </a:rPr>
              <a:t> extraction</a:t>
            </a:r>
            <a:r>
              <a:rPr lang="en-US" sz="1700">
                <a:latin typeface="Arial" charset="0"/>
              </a:rPr>
              <a:t> of an organ or tissue is the difference between arterial and organ venous oxygen </a:t>
            </a:r>
            <a:r>
              <a:rPr lang="en-US" sz="1700" i="1">
                <a:latin typeface="Arial" charset="0"/>
              </a:rPr>
              <a:t>concentration</a:t>
            </a:r>
            <a:r>
              <a:rPr lang="en-US" sz="1700">
                <a:latin typeface="Arial" charset="0"/>
              </a:rPr>
              <a:t>:</a:t>
            </a:r>
            <a:endParaRPr lang="en-US" sz="1700" i="1">
              <a:latin typeface="Arial" charset="0"/>
            </a:endParaRPr>
          </a:p>
          <a:p>
            <a:pPr algn="just" eaLnBrk="0" hangingPunct="0"/>
            <a:endParaRPr lang="en-US" sz="1700" i="1">
              <a:latin typeface="Arial" charset="0"/>
            </a:endParaRPr>
          </a:p>
          <a:p>
            <a:pPr algn="just" eaLnBrk="0" hangingPunct="0"/>
            <a:endParaRPr lang="en-US" sz="1700">
              <a:latin typeface="Arial" charset="0"/>
            </a:endParaRPr>
          </a:p>
          <a:p>
            <a:pPr algn="just" eaLnBrk="0" hangingPunct="0"/>
            <a:r>
              <a:rPr lang="en-US" sz="1700">
                <a:latin typeface="Arial" charset="0"/>
              </a:rPr>
              <a:t>	</a:t>
            </a:r>
          </a:p>
          <a:p>
            <a:pPr eaLnBrk="0" hangingPunct="0">
              <a:spcAft>
                <a:spcPct val="50000"/>
              </a:spcAft>
            </a:pPr>
            <a:r>
              <a:rPr lang="en-US" sz="1700">
                <a:latin typeface="Arial" charset="0"/>
              </a:rPr>
              <a:t>In response to increased metabolic demand, oxygen consumption may be increased by increasing blood flow or increasing oxygen extraction or both.</a:t>
            </a:r>
          </a:p>
        </p:txBody>
      </p:sp>
      <p:graphicFrame>
        <p:nvGraphicFramePr>
          <p:cNvPr id="9218" name="Object 6"/>
          <p:cNvGraphicFramePr>
            <a:graphicFrameLocks noChangeAspect="1"/>
          </p:cNvGraphicFramePr>
          <p:nvPr>
            <p:ph sz="half" idx="1"/>
          </p:nvPr>
        </p:nvGraphicFramePr>
        <p:xfrm>
          <a:off x="2305050" y="5294313"/>
          <a:ext cx="4641850" cy="625475"/>
        </p:xfrm>
        <a:graphic>
          <a:graphicData uri="http://schemas.openxmlformats.org/presentationml/2006/ole">
            <p:oleObj spid="_x0000_s9218" name="Equation" r:id="rId5" imgW="3581280" imgH="482400" progId="Equation.3">
              <p:embed/>
            </p:oleObj>
          </a:graphicData>
        </a:graphic>
      </p:graphicFrame>
      <p:graphicFrame>
        <p:nvGraphicFramePr>
          <p:cNvPr id="9219" name="Object 7"/>
          <p:cNvGraphicFramePr>
            <a:graphicFrameLocks noChangeAspect="1"/>
          </p:cNvGraphicFramePr>
          <p:nvPr>
            <p:ph sz="half" idx="2"/>
          </p:nvPr>
        </p:nvGraphicFramePr>
        <p:xfrm>
          <a:off x="2816225" y="4094163"/>
          <a:ext cx="3619500" cy="552450"/>
        </p:xfrm>
        <a:graphic>
          <a:graphicData uri="http://schemas.openxmlformats.org/presentationml/2006/ole">
            <p:oleObj spid="_x0000_s9219" name="Equation" r:id="rId6" imgW="3162240" imgH="482400" progId="Equation.3">
              <p:embed/>
            </p:oleObj>
          </a:graphicData>
        </a:graphic>
      </p:graphicFrame>
      <p:grpSp>
        <p:nvGrpSpPr>
          <p:cNvPr id="9222" name="Group 45"/>
          <p:cNvGrpSpPr>
            <a:grpSpLocks/>
          </p:cNvGrpSpPr>
          <p:nvPr/>
        </p:nvGrpSpPr>
        <p:grpSpPr bwMode="auto">
          <a:xfrm>
            <a:off x="215900" y="514350"/>
            <a:ext cx="8699500" cy="2803525"/>
            <a:chOff x="136" y="324"/>
            <a:chExt cx="5480" cy="1766"/>
          </a:xfrm>
        </p:grpSpPr>
        <p:sp>
          <p:nvSpPr>
            <p:cNvPr id="9223" name="Text Box 4"/>
            <p:cNvSpPr txBox="1">
              <a:spLocks noChangeArrowheads="1"/>
            </p:cNvSpPr>
            <p:nvPr/>
          </p:nvSpPr>
          <p:spPr bwMode="auto">
            <a:xfrm>
              <a:off x="262" y="1610"/>
              <a:ext cx="1139" cy="22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pPr eaLnBrk="0" hangingPunct="0"/>
              <a:r>
                <a:rPr lang="en-US" sz="1600">
                  <a:latin typeface="Arial" charset="0"/>
                </a:rPr>
                <a:t>F = flow, ml min</a:t>
              </a:r>
            </a:p>
          </p:txBody>
        </p:sp>
        <p:sp>
          <p:nvSpPr>
            <p:cNvPr id="9224" name="Text Box 9"/>
            <p:cNvSpPr txBox="1">
              <a:spLocks noChangeArrowheads="1"/>
            </p:cNvSpPr>
            <p:nvPr/>
          </p:nvSpPr>
          <p:spPr bwMode="auto">
            <a:xfrm>
              <a:off x="1728" y="1868"/>
              <a:ext cx="2335" cy="22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anchor="ctr">
              <a:spAutoFit/>
            </a:bodyPr>
            <a:lstStyle/>
            <a:p>
              <a:pPr eaLnBrk="0" hangingPunct="0"/>
              <a:r>
                <a:rPr lang="en-US" sz="1600">
                  <a:latin typeface="Arial" charset="0"/>
                </a:rPr>
                <a:t>VO</a:t>
              </a:r>
              <a:r>
                <a:rPr lang="en-US" sz="1600" baseline="-25000">
                  <a:latin typeface="Arial" charset="0"/>
                </a:rPr>
                <a:t>2 </a:t>
              </a:r>
              <a:r>
                <a:rPr lang="en-US" sz="1600">
                  <a:latin typeface="Arial" charset="0"/>
                </a:rPr>
                <a:t>= O</a:t>
              </a:r>
              <a:r>
                <a:rPr lang="en-US" sz="1600" baseline="-25000">
                  <a:latin typeface="Arial" charset="0"/>
                </a:rPr>
                <a:t>2</a:t>
              </a:r>
              <a:r>
                <a:rPr lang="en-US" sz="1600">
                  <a:latin typeface="Arial" charset="0"/>
                </a:rPr>
                <a:t> consumed by mitochondria</a:t>
              </a:r>
            </a:p>
          </p:txBody>
        </p:sp>
        <p:sp>
          <p:nvSpPr>
            <p:cNvPr id="9225" name="Rectangle 10"/>
            <p:cNvSpPr>
              <a:spLocks noChangeArrowheads="1"/>
            </p:cNvSpPr>
            <p:nvPr/>
          </p:nvSpPr>
          <p:spPr bwMode="auto">
            <a:xfrm>
              <a:off x="136" y="333"/>
              <a:ext cx="1776" cy="22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anchor="ctr">
              <a:spAutoFit/>
            </a:bodyPr>
            <a:lstStyle/>
            <a:p>
              <a:pPr eaLnBrk="0" hangingPunct="0"/>
              <a:r>
                <a:rPr lang="en-US" sz="1600">
                  <a:latin typeface="Arial" charset="0"/>
                </a:rPr>
                <a:t>(F) [ml O</a:t>
              </a:r>
              <a:r>
                <a:rPr lang="en-US" sz="1600" baseline="-25000">
                  <a:latin typeface="Arial" charset="0"/>
                </a:rPr>
                <a:t>2</a:t>
              </a:r>
              <a:r>
                <a:rPr lang="en-US" sz="1600">
                  <a:latin typeface="Arial" charset="0"/>
                </a:rPr>
                <a:t>/ml arterial blood]</a:t>
              </a:r>
            </a:p>
          </p:txBody>
        </p:sp>
        <p:sp>
          <p:nvSpPr>
            <p:cNvPr id="9226" name="Rectangle 11"/>
            <p:cNvSpPr>
              <a:spLocks noChangeArrowheads="1"/>
            </p:cNvSpPr>
            <p:nvPr/>
          </p:nvSpPr>
          <p:spPr bwMode="auto">
            <a:xfrm>
              <a:off x="3857" y="324"/>
              <a:ext cx="1759" cy="22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anchor="ctr">
              <a:spAutoFit/>
            </a:bodyPr>
            <a:lstStyle/>
            <a:p>
              <a:pPr eaLnBrk="0" hangingPunct="0">
                <a:spcAft>
                  <a:spcPct val="60000"/>
                </a:spcAft>
              </a:pPr>
              <a:r>
                <a:rPr lang="en-US" sz="1600">
                  <a:latin typeface="Arial" charset="0"/>
                </a:rPr>
                <a:t>(F)[ml O</a:t>
              </a:r>
              <a:r>
                <a:rPr lang="en-US" sz="1600" baseline="-25000">
                  <a:latin typeface="Arial" charset="0"/>
                </a:rPr>
                <a:t>2</a:t>
              </a:r>
              <a:r>
                <a:rPr lang="en-US" sz="1600">
                  <a:latin typeface="Arial" charset="0"/>
                </a:rPr>
                <a:t>/ml venous blood]</a:t>
              </a:r>
            </a:p>
          </p:txBody>
        </p:sp>
        <p:cxnSp>
          <p:nvCxnSpPr>
            <p:cNvPr id="9227" name="AutoShape 12"/>
            <p:cNvCxnSpPr>
              <a:cxnSpLocks noChangeShapeType="1"/>
              <a:stCxn id="9229" idx="2"/>
              <a:endCxn id="9225" idx="2"/>
            </p:cNvCxnSpPr>
            <p:nvPr/>
          </p:nvCxnSpPr>
          <p:spPr bwMode="auto">
            <a:xfrm flipH="1" flipV="1">
              <a:off x="1024" y="565"/>
              <a:ext cx="2" cy="374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stealth" w="lg" len="lg"/>
              <a:tailEnd type="stealth" w="lg" len="lg"/>
            </a:ln>
          </p:spPr>
        </p:cxnSp>
        <p:cxnSp>
          <p:nvCxnSpPr>
            <p:cNvPr id="9228" name="AutoShape 13"/>
            <p:cNvCxnSpPr>
              <a:cxnSpLocks noChangeShapeType="1"/>
              <a:stCxn id="9226" idx="2"/>
              <a:endCxn id="9230" idx="2"/>
            </p:cNvCxnSpPr>
            <p:nvPr/>
          </p:nvCxnSpPr>
          <p:spPr bwMode="auto">
            <a:xfrm>
              <a:off x="4737" y="556"/>
              <a:ext cx="0" cy="384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stealth" w="lg" len="lg"/>
              <a:tailEnd type="stealth" w="lg" len="lg"/>
            </a:ln>
          </p:spPr>
        </p:cxnSp>
        <p:sp>
          <p:nvSpPr>
            <p:cNvPr id="9229" name="AutoShape 14"/>
            <p:cNvSpPr>
              <a:spLocks noChangeArrowheads="1"/>
            </p:cNvSpPr>
            <p:nvPr/>
          </p:nvSpPr>
          <p:spPr bwMode="auto">
            <a:xfrm rot="16200000" flipH="1">
              <a:off x="830" y="371"/>
              <a:ext cx="389" cy="1536"/>
            </a:xfrm>
            <a:prstGeom prst="can">
              <a:avLst>
                <a:gd name="adj" fmla="val 38554"/>
              </a:avLst>
            </a:prstGeom>
            <a:solidFill>
              <a:srgbClr val="FF0000">
                <a:alpha val="50195"/>
              </a:srgbClr>
            </a:solidFill>
            <a:ln w="15875">
              <a:solidFill>
                <a:srgbClr val="FF0000"/>
              </a:solidFill>
              <a:round/>
              <a:headEnd/>
              <a:tailEnd type="none" w="med" len="lg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9230" name="AutoShape 15"/>
            <p:cNvSpPr>
              <a:spLocks noChangeArrowheads="1"/>
            </p:cNvSpPr>
            <p:nvPr/>
          </p:nvSpPr>
          <p:spPr bwMode="auto">
            <a:xfrm rot="16200000" flipH="1">
              <a:off x="4541" y="348"/>
              <a:ext cx="389" cy="1584"/>
            </a:xfrm>
            <a:prstGeom prst="can">
              <a:avLst>
                <a:gd name="adj" fmla="val 40871"/>
              </a:avLst>
            </a:prstGeom>
            <a:solidFill>
              <a:srgbClr val="3366FF">
                <a:alpha val="50195"/>
              </a:srgbClr>
            </a:solidFill>
            <a:ln w="15875">
              <a:solidFill>
                <a:srgbClr val="0000FF"/>
              </a:solidFill>
              <a:round/>
              <a:headEnd/>
              <a:tailEnd type="none" w="med" len="lg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9231" name="Rectangle 16"/>
            <p:cNvSpPr>
              <a:spLocks noChangeArrowheads="1"/>
            </p:cNvSpPr>
            <p:nvPr/>
          </p:nvSpPr>
          <p:spPr bwMode="auto">
            <a:xfrm>
              <a:off x="4145" y="1023"/>
              <a:ext cx="1255" cy="212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 w="15875" algn="ctr">
              <a:noFill/>
              <a:miter lim="800000"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600">
                  <a:latin typeface="Arial" charset="0"/>
                </a:rPr>
                <a:t>O</a:t>
              </a:r>
              <a:r>
                <a:rPr lang="en-US" sz="1600" baseline="-25000">
                  <a:latin typeface="Arial" charset="0"/>
                </a:rPr>
                <a:t>2 </a:t>
              </a:r>
              <a:r>
                <a:rPr lang="en-US" sz="1600">
                  <a:latin typeface="Arial" charset="0"/>
                </a:rPr>
                <a:t>in venous blood</a:t>
              </a:r>
            </a:p>
          </p:txBody>
        </p:sp>
        <p:sp>
          <p:nvSpPr>
            <p:cNvPr id="9232" name="AutoShape 17"/>
            <p:cNvSpPr>
              <a:spLocks noChangeArrowheads="1"/>
            </p:cNvSpPr>
            <p:nvPr/>
          </p:nvSpPr>
          <p:spPr bwMode="auto">
            <a:xfrm rot="16200000" flipH="1">
              <a:off x="2705" y="824"/>
              <a:ext cx="192" cy="1584"/>
            </a:xfrm>
            <a:prstGeom prst="can">
              <a:avLst>
                <a:gd name="adj" fmla="val 66115"/>
              </a:avLst>
            </a:prstGeom>
            <a:solidFill>
              <a:srgbClr val="FF0000">
                <a:alpha val="50195"/>
              </a:srgbClr>
            </a:solidFill>
            <a:ln w="15875">
              <a:solidFill>
                <a:srgbClr val="FF0000"/>
              </a:solidFill>
              <a:round/>
              <a:headEnd/>
              <a:tailEnd type="none" w="med" len="lg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cxnSp>
          <p:nvCxnSpPr>
            <p:cNvPr id="9233" name="AutoShape 18"/>
            <p:cNvCxnSpPr>
              <a:cxnSpLocks noChangeShapeType="1"/>
              <a:stCxn id="9252" idx="3"/>
              <a:endCxn id="9232" idx="0"/>
            </p:cNvCxnSpPr>
            <p:nvPr/>
          </p:nvCxnSpPr>
          <p:spPr bwMode="auto">
            <a:xfrm>
              <a:off x="1697" y="1140"/>
              <a:ext cx="433" cy="476"/>
            </a:xfrm>
            <a:prstGeom prst="bentConnector3">
              <a:avLst>
                <a:gd name="adj1" fmla="val 36028"/>
              </a:avLst>
            </a:prstGeom>
            <a:noFill/>
            <a:ln w="31750">
              <a:solidFill>
                <a:schemeClr val="tx1"/>
              </a:solidFill>
              <a:miter lim="800000"/>
              <a:headEnd/>
              <a:tailEnd type="none" w="med" len="lg"/>
            </a:ln>
          </p:spPr>
        </p:cxnSp>
        <p:cxnSp>
          <p:nvCxnSpPr>
            <p:cNvPr id="9234" name="AutoShape 19"/>
            <p:cNvCxnSpPr>
              <a:cxnSpLocks noChangeShapeType="1"/>
            </p:cNvCxnSpPr>
            <p:nvPr/>
          </p:nvCxnSpPr>
          <p:spPr bwMode="auto">
            <a:xfrm>
              <a:off x="2130" y="1615"/>
              <a:ext cx="1468" cy="0"/>
            </a:xfrm>
            <a:prstGeom prst="straightConnector1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none" w="med" len="lg"/>
            </a:ln>
          </p:spPr>
        </p:cxnSp>
        <p:cxnSp>
          <p:nvCxnSpPr>
            <p:cNvPr id="9235" name="AutoShape 20"/>
            <p:cNvCxnSpPr>
              <a:cxnSpLocks noChangeShapeType="1"/>
              <a:stCxn id="9232" idx="3"/>
              <a:endCxn id="9231" idx="1"/>
            </p:cNvCxnSpPr>
            <p:nvPr/>
          </p:nvCxnSpPr>
          <p:spPr bwMode="auto">
            <a:xfrm flipV="1">
              <a:off x="3598" y="1134"/>
              <a:ext cx="547" cy="482"/>
            </a:xfrm>
            <a:prstGeom prst="bentConnector3">
              <a:avLst>
                <a:gd name="adj1" fmla="val 49542"/>
              </a:avLst>
            </a:prstGeom>
            <a:noFill/>
            <a:ln w="31750">
              <a:solidFill>
                <a:schemeClr val="tx1"/>
              </a:solidFill>
              <a:miter lim="800000"/>
              <a:headEnd/>
              <a:tailEnd type="stealth" w="med" len="lg"/>
            </a:ln>
          </p:spPr>
        </p:cxnSp>
        <p:sp>
          <p:nvSpPr>
            <p:cNvPr id="9236" name="AutoShape 21"/>
            <p:cNvSpPr>
              <a:spLocks noChangeArrowheads="1"/>
            </p:cNvSpPr>
            <p:nvPr/>
          </p:nvSpPr>
          <p:spPr bwMode="auto">
            <a:xfrm rot="16200000" flipH="1">
              <a:off x="2705" y="-136"/>
              <a:ext cx="192" cy="1584"/>
            </a:xfrm>
            <a:prstGeom prst="can">
              <a:avLst>
                <a:gd name="adj" fmla="val 66115"/>
              </a:avLst>
            </a:prstGeom>
            <a:solidFill>
              <a:srgbClr val="FF0000">
                <a:alpha val="50195"/>
              </a:srgbClr>
            </a:solidFill>
            <a:ln w="15875">
              <a:solidFill>
                <a:srgbClr val="FF0000"/>
              </a:solidFill>
              <a:round/>
              <a:headEnd/>
              <a:tailEnd type="none" w="med" len="lg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9237" name="AutoShape 22"/>
            <p:cNvSpPr>
              <a:spLocks noChangeArrowheads="1"/>
            </p:cNvSpPr>
            <p:nvPr/>
          </p:nvSpPr>
          <p:spPr bwMode="auto">
            <a:xfrm rot="16200000" flipH="1">
              <a:off x="2705" y="104"/>
              <a:ext cx="192" cy="1584"/>
            </a:xfrm>
            <a:prstGeom prst="can">
              <a:avLst>
                <a:gd name="adj" fmla="val 66115"/>
              </a:avLst>
            </a:prstGeom>
            <a:solidFill>
              <a:srgbClr val="FF0000">
                <a:alpha val="50195"/>
              </a:srgbClr>
            </a:solidFill>
            <a:ln w="15875">
              <a:solidFill>
                <a:srgbClr val="FF0000"/>
              </a:solidFill>
              <a:round/>
              <a:headEnd/>
              <a:tailEnd type="none" w="med" len="lg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9238" name="AutoShape 23"/>
            <p:cNvSpPr>
              <a:spLocks noChangeArrowheads="1"/>
            </p:cNvSpPr>
            <p:nvPr/>
          </p:nvSpPr>
          <p:spPr bwMode="auto">
            <a:xfrm rot="16200000" flipH="1">
              <a:off x="2705" y="344"/>
              <a:ext cx="192" cy="1584"/>
            </a:xfrm>
            <a:prstGeom prst="can">
              <a:avLst>
                <a:gd name="adj" fmla="val 66115"/>
              </a:avLst>
            </a:prstGeom>
            <a:solidFill>
              <a:srgbClr val="FF0000">
                <a:alpha val="50195"/>
              </a:srgbClr>
            </a:solidFill>
            <a:ln w="15875">
              <a:solidFill>
                <a:srgbClr val="FF0000"/>
              </a:solidFill>
              <a:round/>
              <a:headEnd/>
              <a:tailEnd type="none" w="med" len="lg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9239" name="AutoShape 24"/>
            <p:cNvSpPr>
              <a:spLocks noChangeArrowheads="1"/>
            </p:cNvSpPr>
            <p:nvPr/>
          </p:nvSpPr>
          <p:spPr bwMode="auto">
            <a:xfrm rot="16200000" flipH="1">
              <a:off x="2705" y="584"/>
              <a:ext cx="192" cy="1584"/>
            </a:xfrm>
            <a:prstGeom prst="can">
              <a:avLst>
                <a:gd name="adj" fmla="val 66115"/>
              </a:avLst>
            </a:prstGeom>
            <a:solidFill>
              <a:srgbClr val="FF0000">
                <a:alpha val="50195"/>
              </a:srgbClr>
            </a:solidFill>
            <a:ln w="15875">
              <a:solidFill>
                <a:srgbClr val="FF0000"/>
              </a:solidFill>
              <a:round/>
              <a:headEnd/>
              <a:tailEnd type="none" w="med" len="lg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cxnSp>
          <p:nvCxnSpPr>
            <p:cNvPr id="9240" name="AutoShape 25"/>
            <p:cNvCxnSpPr>
              <a:cxnSpLocks noChangeShapeType="1"/>
              <a:stCxn id="9252" idx="3"/>
              <a:endCxn id="9236" idx="0"/>
            </p:cNvCxnSpPr>
            <p:nvPr/>
          </p:nvCxnSpPr>
          <p:spPr bwMode="auto">
            <a:xfrm flipV="1">
              <a:off x="1697" y="656"/>
              <a:ext cx="433" cy="484"/>
            </a:xfrm>
            <a:prstGeom prst="bentConnector3">
              <a:avLst>
                <a:gd name="adj1" fmla="val 36028"/>
              </a:avLst>
            </a:prstGeom>
            <a:noFill/>
            <a:ln w="31750">
              <a:solidFill>
                <a:schemeClr val="tx1"/>
              </a:solidFill>
              <a:miter lim="800000"/>
              <a:headEnd/>
              <a:tailEnd type="none" w="med" len="lg"/>
            </a:ln>
          </p:spPr>
        </p:cxnSp>
        <p:cxnSp>
          <p:nvCxnSpPr>
            <p:cNvPr id="9241" name="AutoShape 26"/>
            <p:cNvCxnSpPr>
              <a:cxnSpLocks noChangeShapeType="1"/>
              <a:stCxn id="9252" idx="3"/>
              <a:endCxn id="9237" idx="0"/>
            </p:cNvCxnSpPr>
            <p:nvPr/>
          </p:nvCxnSpPr>
          <p:spPr bwMode="auto">
            <a:xfrm flipV="1">
              <a:off x="1697" y="896"/>
              <a:ext cx="433" cy="244"/>
            </a:xfrm>
            <a:prstGeom prst="bentConnector3">
              <a:avLst>
                <a:gd name="adj1" fmla="val 36028"/>
              </a:avLst>
            </a:prstGeom>
            <a:noFill/>
            <a:ln w="31750">
              <a:solidFill>
                <a:schemeClr val="tx1"/>
              </a:solidFill>
              <a:miter lim="800000"/>
              <a:headEnd/>
              <a:tailEnd type="none" w="med" len="lg"/>
            </a:ln>
          </p:spPr>
        </p:cxnSp>
        <p:cxnSp>
          <p:nvCxnSpPr>
            <p:cNvPr id="9242" name="AutoShape 27"/>
            <p:cNvCxnSpPr>
              <a:cxnSpLocks noChangeShapeType="1"/>
              <a:stCxn id="9252" idx="3"/>
              <a:endCxn id="9238" idx="0"/>
            </p:cNvCxnSpPr>
            <p:nvPr/>
          </p:nvCxnSpPr>
          <p:spPr bwMode="auto">
            <a:xfrm flipV="1">
              <a:off x="1697" y="1136"/>
              <a:ext cx="433" cy="4"/>
            </a:xfrm>
            <a:prstGeom prst="bentConnector3">
              <a:avLst>
                <a:gd name="adj1" fmla="val 36028"/>
              </a:avLst>
            </a:prstGeom>
            <a:noFill/>
            <a:ln w="31750">
              <a:solidFill>
                <a:schemeClr val="tx1"/>
              </a:solidFill>
              <a:miter lim="800000"/>
              <a:headEnd/>
              <a:tailEnd type="none" w="med" len="lg"/>
            </a:ln>
          </p:spPr>
        </p:cxnSp>
        <p:cxnSp>
          <p:nvCxnSpPr>
            <p:cNvPr id="9243" name="AutoShape 28"/>
            <p:cNvCxnSpPr>
              <a:cxnSpLocks noChangeShapeType="1"/>
              <a:stCxn id="9252" idx="3"/>
              <a:endCxn id="9239" idx="0"/>
            </p:cNvCxnSpPr>
            <p:nvPr/>
          </p:nvCxnSpPr>
          <p:spPr bwMode="auto">
            <a:xfrm>
              <a:off x="1697" y="1140"/>
              <a:ext cx="433" cy="236"/>
            </a:xfrm>
            <a:prstGeom prst="bentConnector3">
              <a:avLst>
                <a:gd name="adj1" fmla="val 36028"/>
              </a:avLst>
            </a:prstGeom>
            <a:noFill/>
            <a:ln w="31750">
              <a:solidFill>
                <a:schemeClr val="tx1"/>
              </a:solidFill>
              <a:miter lim="800000"/>
              <a:headEnd/>
              <a:tailEnd type="none" w="med" len="lg"/>
            </a:ln>
          </p:spPr>
        </p:cxnSp>
        <p:cxnSp>
          <p:nvCxnSpPr>
            <p:cNvPr id="9244" name="AutoShape 29"/>
            <p:cNvCxnSpPr>
              <a:cxnSpLocks noChangeShapeType="1"/>
              <a:stCxn id="9236" idx="0"/>
              <a:endCxn id="9236" idx="3"/>
            </p:cNvCxnSpPr>
            <p:nvPr/>
          </p:nvCxnSpPr>
          <p:spPr bwMode="auto">
            <a:xfrm>
              <a:off x="2130" y="655"/>
              <a:ext cx="1468" cy="0"/>
            </a:xfrm>
            <a:prstGeom prst="straightConnector1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none" w="med" len="lg"/>
            </a:ln>
          </p:spPr>
        </p:cxnSp>
        <p:cxnSp>
          <p:nvCxnSpPr>
            <p:cNvPr id="9245" name="AutoShape 30"/>
            <p:cNvCxnSpPr>
              <a:cxnSpLocks noChangeShapeType="1"/>
              <a:stCxn id="9237" idx="0"/>
              <a:endCxn id="9237" idx="3"/>
            </p:cNvCxnSpPr>
            <p:nvPr/>
          </p:nvCxnSpPr>
          <p:spPr bwMode="auto">
            <a:xfrm>
              <a:off x="2130" y="895"/>
              <a:ext cx="1468" cy="0"/>
            </a:xfrm>
            <a:prstGeom prst="straightConnector1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none" w="med" len="lg"/>
            </a:ln>
          </p:spPr>
        </p:cxnSp>
        <p:cxnSp>
          <p:nvCxnSpPr>
            <p:cNvPr id="9246" name="AutoShape 31"/>
            <p:cNvCxnSpPr>
              <a:cxnSpLocks noChangeShapeType="1"/>
              <a:stCxn id="9238" idx="0"/>
              <a:endCxn id="9238" idx="3"/>
            </p:cNvCxnSpPr>
            <p:nvPr/>
          </p:nvCxnSpPr>
          <p:spPr bwMode="auto">
            <a:xfrm>
              <a:off x="2130" y="1135"/>
              <a:ext cx="1468" cy="0"/>
            </a:xfrm>
            <a:prstGeom prst="straightConnector1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none" w="med" len="lg"/>
            </a:ln>
          </p:spPr>
        </p:cxnSp>
        <p:cxnSp>
          <p:nvCxnSpPr>
            <p:cNvPr id="9247" name="AutoShape 32"/>
            <p:cNvCxnSpPr>
              <a:cxnSpLocks noChangeShapeType="1"/>
              <a:stCxn id="9239" idx="0"/>
              <a:endCxn id="9239" idx="3"/>
            </p:cNvCxnSpPr>
            <p:nvPr/>
          </p:nvCxnSpPr>
          <p:spPr bwMode="auto">
            <a:xfrm>
              <a:off x="2130" y="1375"/>
              <a:ext cx="1468" cy="0"/>
            </a:xfrm>
            <a:prstGeom prst="straightConnector1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none" w="med" len="lg"/>
            </a:ln>
          </p:spPr>
        </p:cxnSp>
        <p:cxnSp>
          <p:nvCxnSpPr>
            <p:cNvPr id="9248" name="AutoShape 33"/>
            <p:cNvCxnSpPr>
              <a:cxnSpLocks noChangeShapeType="1"/>
              <a:stCxn id="9236" idx="3"/>
              <a:endCxn id="9231" idx="1"/>
            </p:cNvCxnSpPr>
            <p:nvPr/>
          </p:nvCxnSpPr>
          <p:spPr bwMode="auto">
            <a:xfrm>
              <a:off x="3598" y="656"/>
              <a:ext cx="547" cy="478"/>
            </a:xfrm>
            <a:prstGeom prst="bentConnector3">
              <a:avLst>
                <a:gd name="adj1" fmla="val 49542"/>
              </a:avLst>
            </a:prstGeom>
            <a:noFill/>
            <a:ln w="31750">
              <a:solidFill>
                <a:schemeClr val="tx1"/>
              </a:solidFill>
              <a:miter lim="800000"/>
              <a:headEnd/>
              <a:tailEnd type="stealth" w="med" len="lg"/>
            </a:ln>
          </p:spPr>
        </p:cxnSp>
        <p:cxnSp>
          <p:nvCxnSpPr>
            <p:cNvPr id="9249" name="AutoShape 34"/>
            <p:cNvCxnSpPr>
              <a:cxnSpLocks noChangeShapeType="1"/>
              <a:stCxn id="9237" idx="3"/>
              <a:endCxn id="9231" idx="1"/>
            </p:cNvCxnSpPr>
            <p:nvPr/>
          </p:nvCxnSpPr>
          <p:spPr bwMode="auto">
            <a:xfrm>
              <a:off x="3598" y="896"/>
              <a:ext cx="547" cy="238"/>
            </a:xfrm>
            <a:prstGeom prst="bentConnector3">
              <a:avLst>
                <a:gd name="adj1" fmla="val 49542"/>
              </a:avLst>
            </a:prstGeom>
            <a:noFill/>
            <a:ln w="31750">
              <a:solidFill>
                <a:schemeClr val="tx1"/>
              </a:solidFill>
              <a:miter lim="800000"/>
              <a:headEnd/>
              <a:tailEnd type="stealth" w="med" len="lg"/>
            </a:ln>
          </p:spPr>
        </p:cxnSp>
        <p:cxnSp>
          <p:nvCxnSpPr>
            <p:cNvPr id="9250" name="AutoShape 35"/>
            <p:cNvCxnSpPr>
              <a:cxnSpLocks noChangeShapeType="1"/>
              <a:stCxn id="9238" idx="3"/>
              <a:endCxn id="9231" idx="1"/>
            </p:cNvCxnSpPr>
            <p:nvPr/>
          </p:nvCxnSpPr>
          <p:spPr bwMode="auto">
            <a:xfrm flipV="1">
              <a:off x="3598" y="1134"/>
              <a:ext cx="547" cy="2"/>
            </a:xfrm>
            <a:prstGeom prst="bentConnector3">
              <a:avLst>
                <a:gd name="adj1" fmla="val 49542"/>
              </a:avLst>
            </a:prstGeom>
            <a:noFill/>
            <a:ln w="31750">
              <a:solidFill>
                <a:schemeClr val="tx1"/>
              </a:solidFill>
              <a:miter lim="800000"/>
              <a:headEnd/>
              <a:tailEnd type="stealth" w="med" len="lg"/>
            </a:ln>
          </p:spPr>
        </p:cxnSp>
        <p:cxnSp>
          <p:nvCxnSpPr>
            <p:cNvPr id="9251" name="AutoShape 36"/>
            <p:cNvCxnSpPr>
              <a:cxnSpLocks noChangeShapeType="1"/>
              <a:stCxn id="9239" idx="3"/>
              <a:endCxn id="9231" idx="1"/>
            </p:cNvCxnSpPr>
            <p:nvPr/>
          </p:nvCxnSpPr>
          <p:spPr bwMode="auto">
            <a:xfrm flipV="1">
              <a:off x="3598" y="1134"/>
              <a:ext cx="547" cy="242"/>
            </a:xfrm>
            <a:prstGeom prst="bentConnector3">
              <a:avLst>
                <a:gd name="adj1" fmla="val 49542"/>
              </a:avLst>
            </a:prstGeom>
            <a:noFill/>
            <a:ln w="31750">
              <a:solidFill>
                <a:schemeClr val="tx1"/>
              </a:solidFill>
              <a:miter lim="800000"/>
              <a:headEnd/>
              <a:tailEnd type="stealth" w="med" len="lg"/>
            </a:ln>
          </p:spPr>
        </p:cxnSp>
        <p:sp>
          <p:nvSpPr>
            <p:cNvPr id="9252" name="Rectangle 37"/>
            <p:cNvSpPr>
              <a:spLocks noChangeArrowheads="1"/>
            </p:cNvSpPr>
            <p:nvPr/>
          </p:nvSpPr>
          <p:spPr bwMode="auto">
            <a:xfrm>
              <a:off x="449" y="1029"/>
              <a:ext cx="1248" cy="212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 w="15875">
              <a:noFill/>
              <a:miter lim="800000"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600">
                  <a:latin typeface="Arial" charset="0"/>
                </a:rPr>
                <a:t>O</a:t>
              </a:r>
              <a:r>
                <a:rPr lang="en-US" sz="1600" baseline="-25000">
                  <a:latin typeface="Arial" charset="0"/>
                </a:rPr>
                <a:t>2 </a:t>
              </a:r>
              <a:r>
                <a:rPr lang="en-US" sz="1600">
                  <a:latin typeface="Arial" charset="0"/>
                </a:rPr>
                <a:t>in</a:t>
              </a:r>
              <a:r>
                <a:rPr lang="en-US" sz="1600" baseline="-25000">
                  <a:latin typeface="Arial" charset="0"/>
                </a:rPr>
                <a:t> </a:t>
              </a:r>
              <a:r>
                <a:rPr lang="en-US" sz="1600">
                  <a:latin typeface="Arial" charset="0"/>
                </a:rPr>
                <a:t>arterial blood</a:t>
              </a:r>
            </a:p>
          </p:txBody>
        </p:sp>
        <p:sp>
          <p:nvSpPr>
            <p:cNvPr id="9253" name="Text Box 38"/>
            <p:cNvSpPr txBox="1">
              <a:spLocks noChangeArrowheads="1"/>
            </p:cNvSpPr>
            <p:nvPr/>
          </p:nvSpPr>
          <p:spPr bwMode="auto">
            <a:xfrm>
              <a:off x="2465" y="752"/>
              <a:ext cx="693" cy="22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600">
                  <a:latin typeface="Arial" charset="0"/>
                </a:rPr>
                <a:t>capillaries</a:t>
              </a:r>
            </a:p>
          </p:txBody>
        </p:sp>
        <p:cxnSp>
          <p:nvCxnSpPr>
            <p:cNvPr id="9254" name="AutoShape 39"/>
            <p:cNvCxnSpPr>
              <a:cxnSpLocks noChangeShapeType="1"/>
              <a:stCxn id="9236" idx="0"/>
              <a:endCxn id="9224" idx="0"/>
            </p:cNvCxnSpPr>
            <p:nvPr/>
          </p:nvCxnSpPr>
          <p:spPr bwMode="auto">
            <a:xfrm rot="10800000" flipH="1" flipV="1">
              <a:off x="2130" y="656"/>
              <a:ext cx="766" cy="1203"/>
            </a:xfrm>
            <a:prstGeom prst="bentConnector4">
              <a:avLst>
                <a:gd name="adj1" fmla="val -34597"/>
                <a:gd name="adj2" fmla="val 40231"/>
              </a:avLst>
            </a:prstGeom>
            <a:noFill/>
            <a:ln w="15875">
              <a:solidFill>
                <a:srgbClr val="000000"/>
              </a:solidFill>
              <a:miter lim="800000"/>
              <a:headEnd/>
              <a:tailEnd type="stealth" w="lg" len="lg"/>
            </a:ln>
          </p:spPr>
        </p:cxnSp>
      </p:grp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1182688" y="877888"/>
            <a:ext cx="6748462" cy="4773612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>
            <a:spAutoFit/>
          </a:bodyPr>
          <a:lstStyle/>
          <a:p>
            <a:pPr eaLnBrk="0" hangingPunct="0">
              <a:spcAft>
                <a:spcPct val="50000"/>
              </a:spcAft>
            </a:pPr>
            <a:r>
              <a:rPr lang="en-US" sz="1700">
                <a:latin typeface="Arial" charset="0"/>
              </a:rPr>
              <a:t>Whole body VO</a:t>
            </a:r>
            <a:r>
              <a:rPr lang="en-US" sz="1700" baseline="-25000">
                <a:latin typeface="Arial" charset="0"/>
              </a:rPr>
              <a:t>2</a:t>
            </a:r>
            <a:r>
              <a:rPr lang="en-US" sz="1700">
                <a:latin typeface="Arial" charset="0"/>
              </a:rPr>
              <a:t> = (cardiac output) (whole body oxygen extraction)</a:t>
            </a:r>
          </a:p>
          <a:p>
            <a:pPr eaLnBrk="0" hangingPunct="0">
              <a:spcAft>
                <a:spcPct val="50000"/>
              </a:spcAft>
            </a:pPr>
            <a:endParaRPr lang="en-US" sz="1700">
              <a:latin typeface="Arial" charset="0"/>
            </a:endParaRPr>
          </a:p>
          <a:p>
            <a:pPr eaLnBrk="0" hangingPunct="0">
              <a:spcAft>
                <a:spcPct val="50000"/>
              </a:spcAft>
            </a:pPr>
            <a:r>
              <a:rPr lang="en-US" sz="1700">
                <a:latin typeface="Arial" charset="0"/>
              </a:rPr>
              <a:t>or</a:t>
            </a:r>
          </a:p>
          <a:p>
            <a:pPr eaLnBrk="0" hangingPunct="0">
              <a:spcAft>
                <a:spcPct val="50000"/>
              </a:spcAft>
            </a:pPr>
            <a:endParaRPr lang="en-US" sz="1700">
              <a:latin typeface="Arial" charset="0"/>
            </a:endParaRPr>
          </a:p>
          <a:p>
            <a:pPr eaLnBrk="0" hangingPunct="0">
              <a:spcAft>
                <a:spcPct val="50000"/>
              </a:spcAft>
            </a:pPr>
            <a:endParaRPr lang="en-US" sz="1700">
              <a:latin typeface="Arial" charset="0"/>
            </a:endParaRPr>
          </a:p>
          <a:p>
            <a:pPr eaLnBrk="0" hangingPunct="0">
              <a:spcAft>
                <a:spcPct val="50000"/>
              </a:spcAft>
            </a:pPr>
            <a:endParaRPr lang="en-US" sz="1700">
              <a:latin typeface="Arial" charset="0"/>
            </a:endParaRPr>
          </a:p>
          <a:p>
            <a:pPr eaLnBrk="0" hangingPunct="0">
              <a:spcAft>
                <a:spcPct val="50000"/>
              </a:spcAft>
            </a:pPr>
            <a:endParaRPr lang="en-US" sz="1700">
              <a:latin typeface="Arial" charset="0"/>
            </a:endParaRPr>
          </a:p>
          <a:p>
            <a:pPr eaLnBrk="0" hangingPunct="0">
              <a:spcAft>
                <a:spcPct val="50000"/>
              </a:spcAft>
            </a:pPr>
            <a:r>
              <a:rPr lang="en-US" sz="1700">
                <a:latin typeface="Arial" charset="0"/>
              </a:rPr>
              <a:t>VO</a:t>
            </a:r>
            <a:r>
              <a:rPr lang="en-US" sz="1700" baseline="-25000">
                <a:latin typeface="Arial" charset="0"/>
              </a:rPr>
              <a:t>2</a:t>
            </a:r>
            <a:r>
              <a:rPr lang="en-US" sz="1700">
                <a:latin typeface="Arial" charset="0"/>
              </a:rPr>
              <a:t> = oxygen consumption</a:t>
            </a:r>
          </a:p>
          <a:p>
            <a:pPr eaLnBrk="0" hangingPunct="0">
              <a:spcAft>
                <a:spcPct val="50000"/>
              </a:spcAft>
            </a:pPr>
            <a:r>
              <a:rPr lang="en-US" sz="1700">
                <a:latin typeface="Arial" charset="0"/>
              </a:rPr>
              <a:t>O</a:t>
            </a:r>
            <a:r>
              <a:rPr lang="en-US" sz="1700" baseline="-25000">
                <a:latin typeface="Arial" charset="0"/>
              </a:rPr>
              <a:t>2A</a:t>
            </a:r>
            <a:r>
              <a:rPr lang="en-US" sz="1700">
                <a:latin typeface="Arial" charset="0"/>
              </a:rPr>
              <a:t> = ml O</a:t>
            </a:r>
            <a:r>
              <a:rPr lang="en-US" sz="1700" baseline="-25000">
                <a:latin typeface="Arial" charset="0"/>
              </a:rPr>
              <a:t>2</a:t>
            </a:r>
            <a:r>
              <a:rPr lang="en-US" sz="1700">
                <a:latin typeface="Arial" charset="0"/>
              </a:rPr>
              <a:t> per ml arterial blood</a:t>
            </a:r>
          </a:p>
          <a:p>
            <a:pPr eaLnBrk="0" hangingPunct="0">
              <a:spcAft>
                <a:spcPct val="50000"/>
              </a:spcAft>
            </a:pPr>
            <a:r>
              <a:rPr lang="en-US" sz="1700">
                <a:latin typeface="Arial" charset="0"/>
              </a:rPr>
              <a:t>O</a:t>
            </a:r>
            <a:r>
              <a:rPr lang="en-US" sz="1700" baseline="-25000">
                <a:latin typeface="Arial" charset="0"/>
              </a:rPr>
              <a:t>2V</a:t>
            </a:r>
            <a:r>
              <a:rPr lang="en-US" sz="1700">
                <a:latin typeface="Arial" charset="0"/>
              </a:rPr>
              <a:t> = ml O</a:t>
            </a:r>
            <a:r>
              <a:rPr lang="en-US" sz="1700" baseline="-25000">
                <a:latin typeface="Arial" charset="0"/>
              </a:rPr>
              <a:t>2</a:t>
            </a:r>
            <a:r>
              <a:rPr lang="en-US" sz="1700">
                <a:latin typeface="Arial" charset="0"/>
              </a:rPr>
              <a:t> per ml mixed venous blood.</a:t>
            </a:r>
          </a:p>
          <a:p>
            <a:pPr eaLnBrk="0" hangingPunct="0">
              <a:spcAft>
                <a:spcPct val="50000"/>
              </a:spcAft>
            </a:pPr>
            <a:r>
              <a:rPr lang="en-US" sz="1700">
                <a:latin typeface="Arial" charset="0"/>
              </a:rPr>
              <a:t>Cardiac output may be measured by measuring oxygen consumption from expired air and sampling arterial and mixed venous blood.</a:t>
            </a:r>
          </a:p>
        </p:txBody>
      </p:sp>
      <p:sp>
        <p:nvSpPr>
          <p:cNvPr id="10246" name="Rectangle 2"/>
          <p:cNvSpPr>
            <a:spLocks noGrp="1" noChangeArrowheads="1"/>
          </p:cNvSpPr>
          <p:nvPr>
            <p:ph type="title"/>
          </p:nvPr>
        </p:nvSpPr>
        <p:spPr>
          <a:xfrm>
            <a:off x="1133475" y="247650"/>
            <a:ext cx="6911975" cy="385763"/>
          </a:xfrm>
          <a:ln cap="flat" algn="ctr"/>
        </p:spPr>
        <p:txBody>
          <a:bodyPr anchorCtr="0"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Calculating cardiac output using whole body oxygen consumption</a:t>
            </a:r>
          </a:p>
        </p:txBody>
      </p:sp>
      <p:graphicFrame>
        <p:nvGraphicFramePr>
          <p:cNvPr id="10242" name="Object 8"/>
          <p:cNvGraphicFramePr>
            <a:graphicFrameLocks noGrp="1" noChangeAspect="1"/>
          </p:cNvGraphicFramePr>
          <p:nvPr>
            <p:ph sz="half" idx="1"/>
          </p:nvPr>
        </p:nvGraphicFramePr>
        <p:xfrm>
          <a:off x="1935163" y="1373188"/>
          <a:ext cx="5241925" cy="612775"/>
        </p:xfrm>
        <a:graphic>
          <a:graphicData uri="http://schemas.openxmlformats.org/presentationml/2006/ole">
            <p:oleObj spid="_x0000_s10242" name="Equation" r:id="rId5" imgW="3911400" imgH="457200" progId="Equation.3">
              <p:embed/>
            </p:oleObj>
          </a:graphicData>
        </a:graphic>
      </p:graphicFrame>
      <p:graphicFrame>
        <p:nvGraphicFramePr>
          <p:cNvPr id="10243" name="Object 12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3157538" y="2292350"/>
          <a:ext cx="2797175" cy="339725"/>
        </p:xfrm>
        <a:graphic>
          <a:graphicData uri="http://schemas.openxmlformats.org/presentationml/2006/ole">
            <p:oleObj spid="_x0000_s10243" name="Equation" r:id="rId6" imgW="1777680" imgH="215640" progId="Equation.3">
              <p:embed/>
            </p:oleObj>
          </a:graphicData>
        </a:graphic>
      </p:graphicFrame>
      <p:graphicFrame>
        <p:nvGraphicFramePr>
          <p:cNvPr id="10244" name="Object 15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567113" y="2863850"/>
          <a:ext cx="1979612" cy="617538"/>
        </p:xfrm>
        <a:graphic>
          <a:graphicData uri="http://schemas.openxmlformats.org/presentationml/2006/ole">
            <p:oleObj spid="_x0000_s10244" name="Equation" r:id="rId7" imgW="1384200" imgH="431640" progId="Equation.3">
              <p:embed/>
            </p:oleObj>
          </a:graphicData>
        </a:graphic>
      </p:graphicFrame>
      <p:sp>
        <p:nvSpPr>
          <p:cNvPr id="10247" name="Text Box 17"/>
          <p:cNvSpPr txBox="1">
            <a:spLocks noChangeArrowheads="1"/>
          </p:cNvSpPr>
          <p:nvPr/>
        </p:nvSpPr>
        <p:spPr bwMode="auto">
          <a:xfrm>
            <a:off x="968375" y="5834063"/>
            <a:ext cx="7242175" cy="896937"/>
          </a:xfrm>
          <a:prstGeom prst="rect">
            <a:avLst/>
          </a:prstGeom>
          <a:solidFill>
            <a:schemeClr val="bg1"/>
          </a:solidFill>
          <a:ln w="15875" algn="ctr">
            <a:solidFill>
              <a:schemeClr val="tx1"/>
            </a:solidFill>
            <a:miter lim="800000"/>
            <a:headEnd type="none" w="sm" len="sm"/>
            <a:tailEnd type="none" w="lg" len="lg"/>
          </a:ln>
        </p:spPr>
        <p:txBody>
          <a:bodyPr anchor="ctr">
            <a:spAutoFit/>
          </a:bodyPr>
          <a:lstStyle/>
          <a:p>
            <a:pPr eaLnBrk="0" hangingPunct="0">
              <a:spcAft>
                <a:spcPct val="25000"/>
              </a:spcAft>
            </a:pPr>
            <a:r>
              <a:rPr lang="en-US" sz="1700" u="sng">
                <a:latin typeface="Arial" charset="0"/>
              </a:rPr>
              <a:t>Extraction</a:t>
            </a:r>
            <a:r>
              <a:rPr lang="en-US" sz="1700">
                <a:latin typeface="Arial" charset="0"/>
              </a:rPr>
              <a:t> for any substance is the difference in concentration  between arterial blood and venous blood.</a:t>
            </a:r>
          </a:p>
          <a:p>
            <a:pPr eaLnBrk="0" hangingPunct="0">
              <a:lnSpc>
                <a:spcPct val="80000"/>
              </a:lnSpc>
              <a:spcAft>
                <a:spcPct val="25000"/>
              </a:spcAft>
            </a:pPr>
            <a:r>
              <a:rPr lang="en-US" sz="1700" u="sng">
                <a:latin typeface="Arial" charset="0"/>
              </a:rPr>
              <a:t>Consumption</a:t>
            </a:r>
            <a:r>
              <a:rPr lang="en-US" sz="1700">
                <a:latin typeface="Arial" charset="0"/>
              </a:rPr>
              <a:t> is blood flow times extraction.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1098550" y="155575"/>
            <a:ext cx="6854825" cy="385763"/>
          </a:xfrm>
          <a:ln cap="flat" algn="ctr"/>
        </p:spPr>
        <p:txBody>
          <a:bodyPr anchorCtr="0"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Fick principle for measuring cardiac output using O2 consumption</a:t>
            </a:r>
          </a:p>
        </p:txBody>
      </p:sp>
      <p:grpSp>
        <p:nvGrpSpPr>
          <p:cNvPr id="11268" name="Group 60"/>
          <p:cNvGrpSpPr>
            <a:grpSpLocks/>
          </p:cNvGrpSpPr>
          <p:nvPr/>
        </p:nvGrpSpPr>
        <p:grpSpPr bwMode="auto">
          <a:xfrm>
            <a:off x="381000" y="1524000"/>
            <a:ext cx="7905750" cy="4556125"/>
            <a:chOff x="240" y="960"/>
            <a:chExt cx="4980" cy="2870"/>
          </a:xfrm>
        </p:grpSpPr>
        <p:sp>
          <p:nvSpPr>
            <p:cNvPr id="11269" name="Text Box 6"/>
            <p:cNvSpPr txBox="1">
              <a:spLocks noChangeArrowheads="1"/>
            </p:cNvSpPr>
            <p:nvPr/>
          </p:nvSpPr>
          <p:spPr bwMode="auto">
            <a:xfrm>
              <a:off x="1210" y="3216"/>
              <a:ext cx="1034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Systemic veins</a:t>
              </a:r>
            </a:p>
          </p:txBody>
        </p:sp>
        <p:sp>
          <p:nvSpPr>
            <p:cNvPr id="11270" name="Text Box 7"/>
            <p:cNvSpPr txBox="1">
              <a:spLocks noChangeArrowheads="1"/>
            </p:cNvSpPr>
            <p:nvPr/>
          </p:nvSpPr>
          <p:spPr bwMode="auto">
            <a:xfrm>
              <a:off x="1210" y="2160"/>
              <a:ext cx="1269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Pulmonary arteries</a:t>
              </a:r>
            </a:p>
          </p:txBody>
        </p:sp>
        <p:sp>
          <p:nvSpPr>
            <p:cNvPr id="11271" name="Text Box 9"/>
            <p:cNvSpPr txBox="1">
              <a:spLocks noChangeArrowheads="1"/>
            </p:cNvSpPr>
            <p:nvPr/>
          </p:nvSpPr>
          <p:spPr bwMode="auto">
            <a:xfrm>
              <a:off x="4050" y="3216"/>
              <a:ext cx="1170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Systemic arteries</a:t>
              </a:r>
            </a:p>
          </p:txBody>
        </p:sp>
        <p:sp>
          <p:nvSpPr>
            <p:cNvPr id="11272" name="Text Box 11"/>
            <p:cNvSpPr txBox="1">
              <a:spLocks noChangeArrowheads="1"/>
            </p:cNvSpPr>
            <p:nvPr/>
          </p:nvSpPr>
          <p:spPr bwMode="auto">
            <a:xfrm>
              <a:off x="2002" y="960"/>
              <a:ext cx="2270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VO</a:t>
              </a:r>
              <a:r>
                <a:rPr lang="en-US" sz="1700" baseline="-25000">
                  <a:latin typeface="Arial" charset="0"/>
                </a:rPr>
                <a:t>2</a:t>
              </a:r>
              <a:r>
                <a:rPr lang="en-US" sz="1700">
                  <a:latin typeface="Arial" charset="0"/>
                </a:rPr>
                <a:t> = O</a:t>
              </a:r>
              <a:r>
                <a:rPr lang="en-US" sz="1700" baseline="-25000">
                  <a:latin typeface="Arial" charset="0"/>
                </a:rPr>
                <a:t>2</a:t>
              </a:r>
              <a:r>
                <a:rPr lang="en-US" sz="1700">
                  <a:latin typeface="Arial" charset="0"/>
                </a:rPr>
                <a:t> inhaled minus O</a:t>
              </a:r>
              <a:r>
                <a:rPr lang="en-US" sz="1700" baseline="-25000">
                  <a:latin typeface="Arial" charset="0"/>
                </a:rPr>
                <a:t>2</a:t>
              </a:r>
              <a:r>
                <a:rPr lang="en-US" sz="1700">
                  <a:latin typeface="Arial" charset="0"/>
                </a:rPr>
                <a:t> exhaled</a:t>
              </a:r>
            </a:p>
          </p:txBody>
        </p:sp>
        <p:grpSp>
          <p:nvGrpSpPr>
            <p:cNvPr id="11273" name="Group 50"/>
            <p:cNvGrpSpPr>
              <a:grpSpLocks/>
            </p:cNvGrpSpPr>
            <p:nvPr/>
          </p:nvGrpSpPr>
          <p:grpSpPr bwMode="auto">
            <a:xfrm>
              <a:off x="382" y="2496"/>
              <a:ext cx="2653" cy="999"/>
              <a:chOff x="180" y="2496"/>
              <a:chExt cx="2653" cy="999"/>
            </a:xfrm>
          </p:grpSpPr>
          <p:grpSp>
            <p:nvGrpSpPr>
              <p:cNvPr id="11298" name="Group 43"/>
              <p:cNvGrpSpPr>
                <a:grpSpLocks/>
              </p:cNvGrpSpPr>
              <p:nvPr/>
            </p:nvGrpSpPr>
            <p:grpSpPr bwMode="auto">
              <a:xfrm rot="-5498964">
                <a:off x="157" y="2990"/>
                <a:ext cx="528" cy="482"/>
                <a:chOff x="2146" y="2471"/>
                <a:chExt cx="528" cy="482"/>
              </a:xfrm>
            </p:grpSpPr>
            <p:sp>
              <p:nvSpPr>
                <p:cNvPr id="11300" name="Rectangle 33"/>
                <p:cNvSpPr>
                  <a:spLocks noChangeArrowheads="1"/>
                </p:cNvSpPr>
                <p:nvPr/>
              </p:nvSpPr>
              <p:spPr bwMode="auto">
                <a:xfrm rot="2518077" flipH="1">
                  <a:off x="2265" y="2728"/>
                  <a:ext cx="347" cy="129"/>
                </a:xfrm>
                <a:prstGeom prst="rect">
                  <a:avLst/>
                </a:prstGeom>
                <a:solidFill>
                  <a:schemeClr val="bg1"/>
                </a:solidFill>
                <a:ln w="158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01" name="Rectangle 35"/>
                <p:cNvSpPr>
                  <a:spLocks noChangeArrowheads="1"/>
                </p:cNvSpPr>
                <p:nvPr/>
              </p:nvSpPr>
              <p:spPr bwMode="auto">
                <a:xfrm rot="2518077" flipH="1">
                  <a:off x="2159" y="2602"/>
                  <a:ext cx="172" cy="31"/>
                </a:xfrm>
                <a:prstGeom prst="rect">
                  <a:avLst/>
                </a:prstGeom>
                <a:solidFill>
                  <a:schemeClr val="bg1"/>
                </a:solidFill>
                <a:ln w="158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02" name="Rectangle 36"/>
                <p:cNvSpPr>
                  <a:spLocks noChangeArrowheads="1"/>
                </p:cNvSpPr>
                <p:nvPr/>
              </p:nvSpPr>
              <p:spPr bwMode="auto">
                <a:xfrm rot="2518077" flipH="1">
                  <a:off x="2146" y="2471"/>
                  <a:ext cx="37" cy="148"/>
                </a:xfrm>
                <a:prstGeom prst="rect">
                  <a:avLst/>
                </a:prstGeom>
                <a:solidFill>
                  <a:schemeClr val="bg1"/>
                </a:solidFill>
                <a:ln w="158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03" name="Rectangle 37"/>
                <p:cNvSpPr>
                  <a:spLocks noChangeArrowheads="1"/>
                </p:cNvSpPr>
                <p:nvPr/>
              </p:nvSpPr>
              <p:spPr bwMode="auto">
                <a:xfrm rot="2518077" flipH="1">
                  <a:off x="2401" y="2782"/>
                  <a:ext cx="195" cy="129"/>
                </a:xfrm>
                <a:prstGeom prst="rect">
                  <a:avLst/>
                </a:prstGeom>
                <a:solidFill>
                  <a:srgbClr val="99CCFF"/>
                </a:solidFill>
                <a:ln w="158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04" name="Line 38"/>
                <p:cNvSpPr>
                  <a:spLocks noChangeShapeType="1"/>
                </p:cNvSpPr>
                <p:nvPr/>
              </p:nvSpPr>
              <p:spPr bwMode="auto">
                <a:xfrm rot="2518077" flipH="1">
                  <a:off x="2564" y="2953"/>
                  <a:ext cx="110" cy="0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1299" name="Freeform 47"/>
              <p:cNvSpPr>
                <a:spLocks/>
              </p:cNvSpPr>
              <p:nvPr/>
            </p:nvSpPr>
            <p:spPr bwMode="auto">
              <a:xfrm>
                <a:off x="647" y="2496"/>
                <a:ext cx="2186" cy="517"/>
              </a:xfrm>
              <a:custGeom>
                <a:avLst/>
                <a:gdLst>
                  <a:gd name="T0" fmla="*/ 125 w 2186"/>
                  <a:gd name="T1" fmla="*/ 396 h 517"/>
                  <a:gd name="T2" fmla="*/ 385 w 2186"/>
                  <a:gd name="T3" fmla="*/ 244 h 517"/>
                  <a:gd name="T4" fmla="*/ 607 w 2186"/>
                  <a:gd name="T5" fmla="*/ 130 h 517"/>
                  <a:gd name="T6" fmla="*/ 741 w 2186"/>
                  <a:gd name="T7" fmla="*/ 81 h 517"/>
                  <a:gd name="T8" fmla="*/ 881 w 2186"/>
                  <a:gd name="T9" fmla="*/ 40 h 517"/>
                  <a:gd name="T10" fmla="*/ 1045 w 2186"/>
                  <a:gd name="T11" fmla="*/ 16 h 517"/>
                  <a:gd name="T12" fmla="*/ 1339 w 2186"/>
                  <a:gd name="T13" fmla="*/ 0 h 517"/>
                  <a:gd name="T14" fmla="*/ 1699 w 2186"/>
                  <a:gd name="T15" fmla="*/ 38 h 517"/>
                  <a:gd name="T16" fmla="*/ 1817 w 2186"/>
                  <a:gd name="T17" fmla="*/ 92 h 517"/>
                  <a:gd name="T18" fmla="*/ 2186 w 2186"/>
                  <a:gd name="T19" fmla="*/ 348 h 517"/>
                  <a:gd name="T20" fmla="*/ 2165 w 2186"/>
                  <a:gd name="T21" fmla="*/ 362 h 517"/>
                  <a:gd name="T22" fmla="*/ 1812 w 2186"/>
                  <a:gd name="T23" fmla="*/ 122 h 517"/>
                  <a:gd name="T24" fmla="*/ 1675 w 2186"/>
                  <a:gd name="T25" fmla="*/ 62 h 517"/>
                  <a:gd name="T26" fmla="*/ 1354 w 2186"/>
                  <a:gd name="T27" fmla="*/ 21 h 517"/>
                  <a:gd name="T28" fmla="*/ 908 w 2186"/>
                  <a:gd name="T29" fmla="*/ 62 h 517"/>
                  <a:gd name="T30" fmla="*/ 610 w 2186"/>
                  <a:gd name="T31" fmla="*/ 163 h 517"/>
                  <a:gd name="T32" fmla="*/ 439 w 2186"/>
                  <a:gd name="T33" fmla="*/ 255 h 517"/>
                  <a:gd name="T34" fmla="*/ 163 w 2186"/>
                  <a:gd name="T35" fmla="*/ 410 h 517"/>
                  <a:gd name="T36" fmla="*/ 32 w 2186"/>
                  <a:gd name="T37" fmla="*/ 517 h 517"/>
                  <a:gd name="T38" fmla="*/ 0 w 2186"/>
                  <a:gd name="T39" fmla="*/ 498 h 517"/>
                  <a:gd name="T40" fmla="*/ 27 w 2186"/>
                  <a:gd name="T41" fmla="*/ 474 h 517"/>
                  <a:gd name="T42" fmla="*/ 125 w 2186"/>
                  <a:gd name="T43" fmla="*/ 396 h 51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2186"/>
                  <a:gd name="T67" fmla="*/ 0 h 517"/>
                  <a:gd name="T68" fmla="*/ 2186 w 2186"/>
                  <a:gd name="T69" fmla="*/ 517 h 51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2186" h="517">
                    <a:moveTo>
                      <a:pt x="125" y="396"/>
                    </a:moveTo>
                    <a:lnTo>
                      <a:pt x="385" y="244"/>
                    </a:lnTo>
                    <a:lnTo>
                      <a:pt x="607" y="130"/>
                    </a:lnTo>
                    <a:lnTo>
                      <a:pt x="741" y="81"/>
                    </a:lnTo>
                    <a:lnTo>
                      <a:pt x="881" y="40"/>
                    </a:lnTo>
                    <a:lnTo>
                      <a:pt x="1045" y="16"/>
                    </a:lnTo>
                    <a:lnTo>
                      <a:pt x="1339" y="0"/>
                    </a:lnTo>
                    <a:lnTo>
                      <a:pt x="1699" y="38"/>
                    </a:lnTo>
                    <a:lnTo>
                      <a:pt x="1817" y="92"/>
                    </a:lnTo>
                    <a:lnTo>
                      <a:pt x="2186" y="348"/>
                    </a:lnTo>
                    <a:lnTo>
                      <a:pt x="2165" y="362"/>
                    </a:lnTo>
                    <a:lnTo>
                      <a:pt x="1812" y="122"/>
                    </a:lnTo>
                    <a:lnTo>
                      <a:pt x="1675" y="62"/>
                    </a:lnTo>
                    <a:lnTo>
                      <a:pt x="1354" y="21"/>
                    </a:lnTo>
                    <a:lnTo>
                      <a:pt x="908" y="62"/>
                    </a:lnTo>
                    <a:lnTo>
                      <a:pt x="610" y="163"/>
                    </a:lnTo>
                    <a:lnTo>
                      <a:pt x="439" y="255"/>
                    </a:lnTo>
                    <a:lnTo>
                      <a:pt x="163" y="410"/>
                    </a:lnTo>
                    <a:lnTo>
                      <a:pt x="32" y="517"/>
                    </a:lnTo>
                    <a:lnTo>
                      <a:pt x="0" y="498"/>
                    </a:lnTo>
                    <a:lnTo>
                      <a:pt x="27" y="474"/>
                    </a:lnTo>
                    <a:lnTo>
                      <a:pt x="125" y="396"/>
                    </a:lnTo>
                    <a:close/>
                  </a:path>
                </a:pathLst>
              </a:custGeom>
              <a:solidFill>
                <a:srgbClr val="99CCFF"/>
              </a:solidFill>
              <a:ln w="15875" cap="sq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sp>
          <p:nvSpPr>
            <p:cNvPr id="11274" name="Text Box 51"/>
            <p:cNvSpPr txBox="1">
              <a:spLocks noChangeArrowheads="1"/>
            </p:cNvSpPr>
            <p:nvPr/>
          </p:nvSpPr>
          <p:spPr bwMode="auto">
            <a:xfrm>
              <a:off x="240" y="1248"/>
              <a:ext cx="1693" cy="720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Advantage: accuracy</a:t>
              </a:r>
            </a:p>
            <a:p>
              <a:pPr eaLnBrk="0" hangingPunct="0"/>
              <a:r>
                <a:rPr lang="en-US" sz="1700">
                  <a:latin typeface="Arial" charset="0"/>
                </a:rPr>
                <a:t>Disadvantage: invasive (arterial puncture, cardiac catheter)</a:t>
              </a:r>
            </a:p>
          </p:txBody>
        </p:sp>
        <p:sp>
          <p:nvSpPr>
            <p:cNvPr id="11275" name="Text Box 8"/>
            <p:cNvSpPr txBox="1">
              <a:spLocks noChangeArrowheads="1"/>
            </p:cNvSpPr>
            <p:nvPr/>
          </p:nvSpPr>
          <p:spPr bwMode="auto">
            <a:xfrm>
              <a:off x="3744" y="2160"/>
              <a:ext cx="1133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Pulmonary veins</a:t>
              </a:r>
            </a:p>
          </p:txBody>
        </p:sp>
        <p:cxnSp>
          <p:nvCxnSpPr>
            <p:cNvPr id="11276" name="AutoShape 3"/>
            <p:cNvCxnSpPr>
              <a:cxnSpLocks noChangeShapeType="1"/>
              <a:stCxn id="11272" idx="2"/>
              <a:endCxn id="11284" idx="1"/>
            </p:cNvCxnSpPr>
            <p:nvPr/>
          </p:nvCxnSpPr>
          <p:spPr bwMode="auto">
            <a:xfrm flipH="1">
              <a:off x="3134" y="1196"/>
              <a:ext cx="3" cy="419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stealth" w="lg" len="lg"/>
              <a:tailEnd type="stealth" w="lg" len="lg"/>
            </a:ln>
          </p:spPr>
        </p:cxnSp>
        <p:sp>
          <p:nvSpPr>
            <p:cNvPr id="11277" name="Text Box 13"/>
            <p:cNvSpPr txBox="1">
              <a:spLocks noChangeArrowheads="1"/>
            </p:cNvSpPr>
            <p:nvPr/>
          </p:nvSpPr>
          <p:spPr bwMode="auto">
            <a:xfrm>
              <a:off x="2499" y="3599"/>
              <a:ext cx="1270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 type="none" w="med" len="lg"/>
              <a:tailEnd type="none" w="med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Peripheral tissues</a:t>
              </a:r>
            </a:p>
          </p:txBody>
        </p:sp>
        <p:cxnSp>
          <p:nvCxnSpPr>
            <p:cNvPr id="11278" name="AutoShape 14"/>
            <p:cNvCxnSpPr>
              <a:cxnSpLocks noChangeShapeType="1"/>
              <a:stCxn id="11277" idx="1"/>
            </p:cNvCxnSpPr>
            <p:nvPr/>
          </p:nvCxnSpPr>
          <p:spPr bwMode="auto">
            <a:xfrm rot="10800000" flipH="1">
              <a:off x="2494" y="2965"/>
              <a:ext cx="508" cy="750"/>
            </a:xfrm>
            <a:prstGeom prst="curvedConnector3">
              <a:avLst>
                <a:gd name="adj1" fmla="val -27361"/>
              </a:avLst>
            </a:prstGeom>
            <a:noFill/>
            <a:ln w="15875">
              <a:solidFill>
                <a:schemeClr val="tx1"/>
              </a:solidFill>
              <a:round/>
              <a:headEnd/>
              <a:tailEnd type="stealth" w="med" len="lg"/>
            </a:ln>
          </p:spPr>
        </p:cxnSp>
        <p:cxnSp>
          <p:nvCxnSpPr>
            <p:cNvPr id="11279" name="AutoShape 15"/>
            <p:cNvCxnSpPr>
              <a:cxnSpLocks noChangeShapeType="1"/>
              <a:endCxn id="11277" idx="3"/>
            </p:cNvCxnSpPr>
            <p:nvPr/>
          </p:nvCxnSpPr>
          <p:spPr bwMode="auto">
            <a:xfrm>
              <a:off x="3266" y="2965"/>
              <a:ext cx="508" cy="750"/>
            </a:xfrm>
            <a:prstGeom prst="curvedConnector3">
              <a:avLst>
                <a:gd name="adj1" fmla="val 127361"/>
              </a:avLst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11280" name="AutoShape 17"/>
            <p:cNvCxnSpPr>
              <a:cxnSpLocks noChangeShapeType="1"/>
              <a:endCxn id="11296" idx="2"/>
            </p:cNvCxnSpPr>
            <p:nvPr/>
          </p:nvCxnSpPr>
          <p:spPr bwMode="auto">
            <a:xfrm rot="10800000">
              <a:off x="2821" y="2052"/>
              <a:ext cx="181" cy="918"/>
            </a:xfrm>
            <a:prstGeom prst="curvedConnector3">
              <a:avLst>
                <a:gd name="adj1" fmla="val 154722"/>
              </a:avLst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11281" name="AutoShape 18"/>
            <p:cNvCxnSpPr>
              <a:cxnSpLocks noChangeShapeType="1"/>
              <a:stCxn id="11297" idx="6"/>
            </p:cNvCxnSpPr>
            <p:nvPr/>
          </p:nvCxnSpPr>
          <p:spPr bwMode="auto">
            <a:xfrm flipH="1">
              <a:off x="3266" y="2052"/>
              <a:ext cx="181" cy="918"/>
            </a:xfrm>
            <a:prstGeom prst="curvedConnector3">
              <a:avLst>
                <a:gd name="adj1" fmla="val -54722"/>
              </a:avLst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grpSp>
          <p:nvGrpSpPr>
            <p:cNvPr id="11282" name="Group 19"/>
            <p:cNvGrpSpPr>
              <a:grpSpLocks/>
            </p:cNvGrpSpPr>
            <p:nvPr/>
          </p:nvGrpSpPr>
          <p:grpSpPr bwMode="auto">
            <a:xfrm>
              <a:off x="2826" y="1764"/>
              <a:ext cx="616" cy="576"/>
              <a:chOff x="3984" y="1056"/>
              <a:chExt cx="1104" cy="864"/>
            </a:xfrm>
          </p:grpSpPr>
          <p:sp>
            <p:nvSpPr>
              <p:cNvPr id="11296" name="Oval 20"/>
              <p:cNvSpPr>
                <a:spLocks noChangeArrowheads="1"/>
              </p:cNvSpPr>
              <p:nvPr/>
            </p:nvSpPr>
            <p:spPr bwMode="auto">
              <a:xfrm>
                <a:off x="3984" y="1056"/>
                <a:ext cx="432" cy="864"/>
              </a:xfrm>
              <a:prstGeom prst="ellipse">
                <a:avLst/>
              </a:prstGeom>
              <a:solidFill>
                <a:srgbClr val="FFCCCC"/>
              </a:solidFill>
              <a:ln w="15875">
                <a:solidFill>
                  <a:schemeClr val="tx1"/>
                </a:solidFill>
                <a:round/>
                <a:headEnd type="none" w="med" len="lg"/>
                <a:tailEnd type="none" w="med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297" name="Oval 21"/>
              <p:cNvSpPr>
                <a:spLocks noChangeArrowheads="1"/>
              </p:cNvSpPr>
              <p:nvPr/>
            </p:nvSpPr>
            <p:spPr bwMode="auto">
              <a:xfrm>
                <a:off x="4656" y="1056"/>
                <a:ext cx="432" cy="864"/>
              </a:xfrm>
              <a:prstGeom prst="ellipse">
                <a:avLst/>
              </a:prstGeom>
              <a:solidFill>
                <a:srgbClr val="FFCCCC"/>
              </a:solidFill>
              <a:ln w="15875">
                <a:solidFill>
                  <a:schemeClr val="tx1"/>
                </a:solidFill>
                <a:round/>
                <a:headEnd type="none" w="med" len="lg"/>
                <a:tailEnd type="none" w="med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1283" name="Text Box 22"/>
            <p:cNvSpPr txBox="1">
              <a:spLocks noChangeArrowheads="1"/>
            </p:cNvSpPr>
            <p:nvPr/>
          </p:nvSpPr>
          <p:spPr bwMode="auto">
            <a:xfrm>
              <a:off x="2899" y="1961"/>
              <a:ext cx="452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lungs</a:t>
              </a:r>
            </a:p>
          </p:txBody>
        </p:sp>
        <p:sp>
          <p:nvSpPr>
            <p:cNvPr id="11284" name="AutoShape 24"/>
            <p:cNvSpPr>
              <a:spLocks noChangeArrowheads="1"/>
            </p:cNvSpPr>
            <p:nvPr/>
          </p:nvSpPr>
          <p:spPr bwMode="auto">
            <a:xfrm>
              <a:off x="3086" y="1620"/>
              <a:ext cx="96" cy="336"/>
            </a:xfrm>
            <a:prstGeom prst="can">
              <a:avLst>
                <a:gd name="adj" fmla="val 87500"/>
              </a:avLst>
            </a:prstGeom>
            <a:solidFill>
              <a:srgbClr val="FFCCCC"/>
            </a:solidFill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grpSp>
          <p:nvGrpSpPr>
            <p:cNvPr id="11285" name="Group 44"/>
            <p:cNvGrpSpPr>
              <a:grpSpLocks/>
            </p:cNvGrpSpPr>
            <p:nvPr/>
          </p:nvGrpSpPr>
          <p:grpSpPr bwMode="auto">
            <a:xfrm>
              <a:off x="3658" y="2976"/>
              <a:ext cx="684" cy="148"/>
              <a:chOff x="3456" y="2976"/>
              <a:chExt cx="684" cy="148"/>
            </a:xfrm>
          </p:grpSpPr>
          <p:sp>
            <p:nvSpPr>
              <p:cNvPr id="11291" name="Rectangle 26"/>
              <p:cNvSpPr>
                <a:spLocks noChangeArrowheads="1"/>
              </p:cNvSpPr>
              <p:nvPr/>
            </p:nvSpPr>
            <p:spPr bwMode="auto">
              <a:xfrm>
                <a:off x="3579" y="2986"/>
                <a:ext cx="347" cy="129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92" name="Rectangle 28"/>
              <p:cNvSpPr>
                <a:spLocks noChangeArrowheads="1"/>
              </p:cNvSpPr>
              <p:nvPr/>
            </p:nvSpPr>
            <p:spPr bwMode="auto">
              <a:xfrm>
                <a:off x="3927" y="3035"/>
                <a:ext cx="172" cy="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93" name="Rectangle 29"/>
              <p:cNvSpPr>
                <a:spLocks noChangeArrowheads="1"/>
              </p:cNvSpPr>
              <p:nvPr/>
            </p:nvSpPr>
            <p:spPr bwMode="auto">
              <a:xfrm>
                <a:off x="4103" y="2976"/>
                <a:ext cx="37" cy="148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94" name="Rectangle 30"/>
              <p:cNvSpPr>
                <a:spLocks noChangeArrowheads="1"/>
              </p:cNvSpPr>
              <p:nvPr/>
            </p:nvSpPr>
            <p:spPr bwMode="auto">
              <a:xfrm>
                <a:off x="3575" y="2986"/>
                <a:ext cx="195" cy="129"/>
              </a:xfrm>
              <a:prstGeom prst="rect">
                <a:avLst/>
              </a:prstGeom>
              <a:solidFill>
                <a:srgbClr val="FF000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95" name="Line 31"/>
              <p:cNvSpPr>
                <a:spLocks noChangeShapeType="1"/>
              </p:cNvSpPr>
              <p:nvPr/>
            </p:nvSpPr>
            <p:spPr bwMode="auto">
              <a:xfrm>
                <a:off x="3456" y="3050"/>
                <a:ext cx="110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286" name="Group 42"/>
            <p:cNvGrpSpPr>
              <a:grpSpLocks/>
            </p:cNvGrpSpPr>
            <p:nvPr/>
          </p:nvGrpSpPr>
          <p:grpSpPr bwMode="auto">
            <a:xfrm>
              <a:off x="2975" y="2780"/>
              <a:ext cx="330" cy="315"/>
              <a:chOff x="240" y="2676"/>
              <a:chExt cx="576" cy="448"/>
            </a:xfrm>
          </p:grpSpPr>
          <p:sp>
            <p:nvSpPr>
              <p:cNvPr id="11289" name="Freeform 40"/>
              <p:cNvSpPr>
                <a:spLocks/>
              </p:cNvSpPr>
              <p:nvPr/>
            </p:nvSpPr>
            <p:spPr bwMode="auto">
              <a:xfrm rot="336237">
                <a:off x="515" y="2676"/>
                <a:ext cx="301" cy="448"/>
              </a:xfrm>
              <a:custGeom>
                <a:avLst/>
                <a:gdLst>
                  <a:gd name="T0" fmla="*/ 16 w 301"/>
                  <a:gd name="T1" fmla="*/ 107 h 448"/>
                  <a:gd name="T2" fmla="*/ 112 w 301"/>
                  <a:gd name="T3" fmla="*/ 11 h 448"/>
                  <a:gd name="T4" fmla="*/ 293 w 301"/>
                  <a:gd name="T5" fmla="*/ 174 h 448"/>
                  <a:gd name="T6" fmla="*/ 63 w 301"/>
                  <a:gd name="T7" fmla="*/ 443 h 448"/>
                  <a:gd name="T8" fmla="*/ 16 w 301"/>
                  <a:gd name="T9" fmla="*/ 203 h 448"/>
                  <a:gd name="T10" fmla="*/ 16 w 301"/>
                  <a:gd name="T11" fmla="*/ 107 h 44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01"/>
                  <a:gd name="T19" fmla="*/ 0 h 448"/>
                  <a:gd name="T20" fmla="*/ 301 w 301"/>
                  <a:gd name="T21" fmla="*/ 448 h 44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01" h="448">
                    <a:moveTo>
                      <a:pt x="16" y="107"/>
                    </a:moveTo>
                    <a:cubicBezTo>
                      <a:pt x="32" y="75"/>
                      <a:pt x="66" y="0"/>
                      <a:pt x="112" y="11"/>
                    </a:cubicBezTo>
                    <a:cubicBezTo>
                      <a:pt x="158" y="22"/>
                      <a:pt x="301" y="102"/>
                      <a:pt x="293" y="174"/>
                    </a:cubicBezTo>
                    <a:cubicBezTo>
                      <a:pt x="285" y="246"/>
                      <a:pt x="109" y="438"/>
                      <a:pt x="63" y="443"/>
                    </a:cubicBezTo>
                    <a:cubicBezTo>
                      <a:pt x="17" y="448"/>
                      <a:pt x="24" y="267"/>
                      <a:pt x="16" y="203"/>
                    </a:cubicBezTo>
                    <a:cubicBezTo>
                      <a:pt x="8" y="139"/>
                      <a:pt x="0" y="139"/>
                      <a:pt x="16" y="10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587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med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290" name="Freeform 41"/>
              <p:cNvSpPr>
                <a:spLocks/>
              </p:cNvSpPr>
              <p:nvPr/>
            </p:nvSpPr>
            <p:spPr bwMode="auto">
              <a:xfrm rot="21285696" flipH="1">
                <a:off x="240" y="2676"/>
                <a:ext cx="301" cy="448"/>
              </a:xfrm>
              <a:custGeom>
                <a:avLst/>
                <a:gdLst>
                  <a:gd name="T0" fmla="*/ 16 w 301"/>
                  <a:gd name="T1" fmla="*/ 107 h 448"/>
                  <a:gd name="T2" fmla="*/ 112 w 301"/>
                  <a:gd name="T3" fmla="*/ 11 h 448"/>
                  <a:gd name="T4" fmla="*/ 293 w 301"/>
                  <a:gd name="T5" fmla="*/ 174 h 448"/>
                  <a:gd name="T6" fmla="*/ 63 w 301"/>
                  <a:gd name="T7" fmla="*/ 443 h 448"/>
                  <a:gd name="T8" fmla="*/ 16 w 301"/>
                  <a:gd name="T9" fmla="*/ 203 h 448"/>
                  <a:gd name="T10" fmla="*/ 16 w 301"/>
                  <a:gd name="T11" fmla="*/ 107 h 44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01"/>
                  <a:gd name="T19" fmla="*/ 0 h 448"/>
                  <a:gd name="T20" fmla="*/ 301 w 301"/>
                  <a:gd name="T21" fmla="*/ 448 h 44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01" h="448">
                    <a:moveTo>
                      <a:pt x="16" y="107"/>
                    </a:moveTo>
                    <a:cubicBezTo>
                      <a:pt x="32" y="75"/>
                      <a:pt x="66" y="0"/>
                      <a:pt x="112" y="11"/>
                    </a:cubicBezTo>
                    <a:cubicBezTo>
                      <a:pt x="158" y="22"/>
                      <a:pt x="301" y="102"/>
                      <a:pt x="293" y="174"/>
                    </a:cubicBezTo>
                    <a:cubicBezTo>
                      <a:pt x="285" y="246"/>
                      <a:pt x="109" y="438"/>
                      <a:pt x="63" y="443"/>
                    </a:cubicBezTo>
                    <a:cubicBezTo>
                      <a:pt x="17" y="448"/>
                      <a:pt x="24" y="267"/>
                      <a:pt x="16" y="203"/>
                    </a:cubicBezTo>
                    <a:cubicBezTo>
                      <a:pt x="8" y="139"/>
                      <a:pt x="0" y="139"/>
                      <a:pt x="16" y="107"/>
                    </a:cubicBezTo>
                    <a:close/>
                  </a:path>
                </a:pathLst>
              </a:custGeom>
              <a:solidFill>
                <a:srgbClr val="99CCFF"/>
              </a:solidFill>
              <a:ln w="1587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med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</p:grpSp>
        <p:cxnSp>
          <p:nvCxnSpPr>
            <p:cNvPr id="11287" name="AutoShape 52"/>
            <p:cNvCxnSpPr>
              <a:cxnSpLocks noChangeShapeType="1"/>
            </p:cNvCxnSpPr>
            <p:nvPr/>
          </p:nvCxnSpPr>
          <p:spPr bwMode="auto">
            <a:xfrm>
              <a:off x="2484" y="2276"/>
              <a:ext cx="204" cy="28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stealth" w="lg" len="lg"/>
            </a:ln>
          </p:spPr>
        </p:cxnSp>
        <p:cxnSp>
          <p:nvCxnSpPr>
            <p:cNvPr id="11288" name="AutoShape 53"/>
            <p:cNvCxnSpPr>
              <a:cxnSpLocks noChangeShapeType="1"/>
            </p:cNvCxnSpPr>
            <p:nvPr/>
          </p:nvCxnSpPr>
          <p:spPr bwMode="auto">
            <a:xfrm flipH="1">
              <a:off x="3552" y="2276"/>
              <a:ext cx="187" cy="28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stealth" w="lg" len="lg"/>
            </a:ln>
          </p:spPr>
        </p:cxnSp>
      </p:grpSp>
      <p:graphicFrame>
        <p:nvGraphicFramePr>
          <p:cNvPr id="11266" name="Object 57"/>
          <p:cNvGraphicFramePr>
            <a:graphicFrameLocks noGrp="1" noChangeAspect="1"/>
          </p:cNvGraphicFramePr>
          <p:nvPr>
            <p:ph idx="1"/>
          </p:nvPr>
        </p:nvGraphicFramePr>
        <p:xfrm>
          <a:off x="3486150" y="668338"/>
          <a:ext cx="2132013" cy="665162"/>
        </p:xfrm>
        <a:graphic>
          <a:graphicData uri="http://schemas.openxmlformats.org/presentationml/2006/ole">
            <p:oleObj spid="_x0000_s11266" name="Equation" r:id="rId5" imgW="1384200" imgH="431640" progId="Equation.3">
              <p:embed/>
            </p:oleObj>
          </a:graphicData>
        </a:graphic>
      </p:graphicFrame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11"/>
          <p:cNvSpPr txBox="1">
            <a:spLocks noChangeArrowheads="1"/>
          </p:cNvSpPr>
          <p:nvPr/>
        </p:nvSpPr>
        <p:spPr bwMode="auto">
          <a:xfrm>
            <a:off x="381000" y="914400"/>
            <a:ext cx="3657600" cy="4248150"/>
          </a:xfrm>
          <a:prstGeom prst="rect">
            <a:avLst/>
          </a:prstGeom>
          <a:solidFill>
            <a:schemeClr val="bg1"/>
          </a:solidFill>
          <a:ln w="15875" algn="ctr">
            <a:solidFill>
              <a:schemeClr val="tx1"/>
            </a:solidFill>
            <a:miter lim="800000"/>
            <a:headEnd type="none" w="sm" len="sm"/>
            <a:tailEnd type="none" w="lg" len="lg"/>
          </a:ln>
        </p:spPr>
        <p:txBody>
          <a:bodyPr>
            <a:spAutoFit/>
          </a:bodyPr>
          <a:lstStyle/>
          <a:p>
            <a:pPr eaLnBrk="0" hangingPunct="0"/>
            <a:r>
              <a:rPr lang="en-US" sz="1700">
                <a:latin typeface="Arial" charset="0"/>
              </a:rPr>
              <a:t>Add a known amount (A) of a tracer to an unknown volume (V) of fluid. After mixing occurs measure the concentration (C) of the tracer and calculate the volume:</a:t>
            </a:r>
          </a:p>
          <a:p>
            <a:pPr eaLnBrk="0" hangingPunct="0"/>
            <a:endParaRPr lang="en-US" sz="1700">
              <a:latin typeface="Arial" charset="0"/>
            </a:endParaRPr>
          </a:p>
          <a:p>
            <a:pPr eaLnBrk="0" hangingPunct="0"/>
            <a:r>
              <a:rPr lang="en-US" sz="1700">
                <a:latin typeface="Arial" charset="0"/>
              </a:rPr>
              <a:t>By definition:</a:t>
            </a:r>
          </a:p>
          <a:p>
            <a:pPr eaLnBrk="0" hangingPunct="0"/>
            <a:endParaRPr lang="en-US" sz="1700">
              <a:latin typeface="Arial" charset="0"/>
            </a:endParaRPr>
          </a:p>
          <a:p>
            <a:pPr eaLnBrk="0" hangingPunct="0"/>
            <a:endParaRPr lang="en-US" sz="1700">
              <a:latin typeface="Arial" charset="0"/>
            </a:endParaRPr>
          </a:p>
          <a:p>
            <a:pPr eaLnBrk="0" hangingPunct="0"/>
            <a:endParaRPr lang="en-US" sz="1700">
              <a:latin typeface="Arial" charset="0"/>
            </a:endParaRPr>
          </a:p>
          <a:p>
            <a:pPr eaLnBrk="0" hangingPunct="0"/>
            <a:endParaRPr lang="en-US" sz="1700">
              <a:latin typeface="Arial" charset="0"/>
            </a:endParaRPr>
          </a:p>
          <a:p>
            <a:pPr eaLnBrk="0" hangingPunct="0"/>
            <a:r>
              <a:rPr lang="en-US" sz="1700">
                <a:latin typeface="Arial" charset="0"/>
              </a:rPr>
              <a:t>Solving for volume</a:t>
            </a:r>
          </a:p>
          <a:p>
            <a:pPr eaLnBrk="0" hangingPunct="0"/>
            <a:endParaRPr lang="en-US" sz="1700">
              <a:latin typeface="Arial" charset="0"/>
            </a:endParaRPr>
          </a:p>
          <a:p>
            <a:pPr eaLnBrk="0" hangingPunct="0"/>
            <a:endParaRPr lang="en-US" sz="1700">
              <a:latin typeface="Arial" charset="0"/>
            </a:endParaRPr>
          </a:p>
          <a:p>
            <a:pPr eaLnBrk="0" hangingPunct="0"/>
            <a:endParaRPr lang="en-US" sz="1700">
              <a:latin typeface="Arial" charset="0"/>
            </a:endParaRPr>
          </a:p>
          <a:p>
            <a:pPr eaLnBrk="0" hangingPunct="0"/>
            <a:endParaRPr lang="en-US" sz="1700">
              <a:latin typeface="Arial" charset="0"/>
            </a:endParaRPr>
          </a:p>
        </p:txBody>
      </p:sp>
      <p:sp>
        <p:nvSpPr>
          <p:cNvPr id="12293" name="Rectangle 4"/>
          <p:cNvSpPr>
            <a:spLocks noGrp="1" noChangeArrowheads="1"/>
          </p:cNvSpPr>
          <p:nvPr>
            <p:ph type="title"/>
          </p:nvPr>
        </p:nvSpPr>
        <p:spPr>
          <a:xfrm>
            <a:off x="1676400" y="150813"/>
            <a:ext cx="5715000" cy="382587"/>
          </a:xfrm>
        </p:spPr>
        <p:txBody>
          <a:bodyPr/>
          <a:lstStyle/>
          <a:p>
            <a:pPr eaLnBrk="1" hangingPunct="1"/>
            <a:r>
              <a:rPr lang="en-US" smtClean="0"/>
              <a:t>Indicator dilution method for measuring cardiac output</a:t>
            </a:r>
          </a:p>
        </p:txBody>
      </p:sp>
      <p:graphicFrame>
        <p:nvGraphicFramePr>
          <p:cNvPr id="12290" name="Object 12"/>
          <p:cNvGraphicFramePr>
            <a:graphicFrameLocks noGrp="1" noChangeAspect="1"/>
          </p:cNvGraphicFramePr>
          <p:nvPr>
            <p:ph sz="half" idx="1"/>
          </p:nvPr>
        </p:nvGraphicFramePr>
        <p:xfrm>
          <a:off x="838200" y="2873375"/>
          <a:ext cx="762000" cy="657225"/>
        </p:xfrm>
        <a:graphic>
          <a:graphicData uri="http://schemas.openxmlformats.org/presentationml/2006/ole">
            <p:oleObj spid="_x0000_s12290" name="Equation" r:id="rId5" imgW="457200" imgH="393480" progId="Equation.3">
              <p:embed/>
            </p:oleObj>
          </a:graphicData>
        </a:graphic>
      </p:graphicFrame>
      <p:graphicFrame>
        <p:nvGraphicFramePr>
          <p:cNvPr id="12291" name="Object 14"/>
          <p:cNvGraphicFramePr>
            <a:graphicFrameLocks noGrp="1" noChangeAspect="1"/>
          </p:cNvGraphicFramePr>
          <p:nvPr>
            <p:ph sz="half" idx="2"/>
          </p:nvPr>
        </p:nvGraphicFramePr>
        <p:xfrm>
          <a:off x="838200" y="4191000"/>
          <a:ext cx="762000" cy="657225"/>
        </p:xfrm>
        <a:graphic>
          <a:graphicData uri="http://schemas.openxmlformats.org/presentationml/2006/ole">
            <p:oleObj spid="_x0000_s12291" name="Equation" r:id="rId6" imgW="457200" imgH="393480" progId="Equation.3">
              <p:embed/>
            </p:oleObj>
          </a:graphicData>
        </a:graphic>
      </p:graphicFrame>
      <p:sp>
        <p:nvSpPr>
          <p:cNvPr id="12294" name="Text Box 16"/>
          <p:cNvSpPr txBox="1">
            <a:spLocks noChangeArrowheads="1"/>
          </p:cNvSpPr>
          <p:nvPr/>
        </p:nvSpPr>
        <p:spPr bwMode="auto">
          <a:xfrm>
            <a:off x="4267200" y="914400"/>
            <a:ext cx="4572000" cy="2249488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  <a:spcAft>
                <a:spcPts val="600"/>
              </a:spcAft>
            </a:pPr>
            <a:r>
              <a:rPr lang="en-US" sz="1700" u="sng">
                <a:latin typeface="Arial" charset="0"/>
              </a:rPr>
              <a:t>To measure cardiac output (L/min)</a:t>
            </a:r>
          </a:p>
          <a:p>
            <a:pPr eaLnBrk="0" hangingPunct="0">
              <a:lnSpc>
                <a:spcPct val="110000"/>
              </a:lnSpc>
              <a:spcAft>
                <a:spcPts val="600"/>
              </a:spcAft>
            </a:pPr>
            <a:r>
              <a:rPr lang="en-US" sz="1700">
                <a:latin typeface="Arial" charset="0"/>
              </a:rPr>
              <a:t>The volume passing a point in the circulation during a known time (that is, the flow) is determined.</a:t>
            </a:r>
          </a:p>
          <a:p>
            <a:pPr eaLnBrk="0" hangingPunct="0">
              <a:lnSpc>
                <a:spcPct val="110000"/>
              </a:lnSpc>
              <a:spcAft>
                <a:spcPts val="600"/>
              </a:spcAft>
            </a:pPr>
            <a:r>
              <a:rPr lang="en-US" sz="1700">
                <a:latin typeface="Arial" charset="0"/>
              </a:rPr>
              <a:t>The tracer must mix in the central circulation where all of the blood flow from the body becomes mixed, in the right or left heart.</a:t>
            </a:r>
          </a:p>
        </p:txBody>
      </p:sp>
      <p:sp>
        <p:nvSpPr>
          <p:cNvPr id="12295" name="Text Box 17"/>
          <p:cNvSpPr txBox="1">
            <a:spLocks noChangeArrowheads="1"/>
          </p:cNvSpPr>
          <p:nvPr/>
        </p:nvSpPr>
        <p:spPr bwMode="auto">
          <a:xfrm>
            <a:off x="4343400" y="3429000"/>
            <a:ext cx="4038600" cy="2249488"/>
          </a:xfrm>
          <a:prstGeom prst="rect">
            <a:avLst/>
          </a:prstGeom>
          <a:solidFill>
            <a:schemeClr val="bg1"/>
          </a:solidFill>
          <a:ln w="15875" algn="ctr">
            <a:solidFill>
              <a:schemeClr val="tx1"/>
            </a:solidFill>
            <a:miter lim="800000"/>
            <a:headEnd type="none" w="sm" len="sm"/>
            <a:tailEnd type="none" w="lg" len="lg"/>
          </a:ln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  <a:spcAft>
                <a:spcPts val="600"/>
              </a:spcAft>
            </a:pPr>
            <a:r>
              <a:rPr lang="en-US" sz="1700" u="sng">
                <a:latin typeface="Arial" charset="0"/>
              </a:rPr>
              <a:t>Common tracers used for CO:</a:t>
            </a:r>
          </a:p>
          <a:p>
            <a:pPr eaLnBrk="0" hangingPunct="0">
              <a:lnSpc>
                <a:spcPct val="110000"/>
              </a:lnSpc>
              <a:spcAft>
                <a:spcPts val="600"/>
              </a:spcAft>
            </a:pPr>
            <a:r>
              <a:rPr lang="en-US" sz="1700">
                <a:latin typeface="Arial" charset="0"/>
              </a:rPr>
              <a:t>Cold saline solution</a:t>
            </a:r>
          </a:p>
          <a:p>
            <a:pPr eaLnBrk="0" hangingPunct="0">
              <a:lnSpc>
                <a:spcPct val="110000"/>
              </a:lnSpc>
              <a:spcAft>
                <a:spcPts val="600"/>
              </a:spcAft>
            </a:pPr>
            <a:r>
              <a:rPr lang="en-US" sz="1700">
                <a:latin typeface="Arial" charset="0"/>
              </a:rPr>
              <a:t>Cold saline mixes with and cools the blood. The average blood temperature during the interval immediately after the injection is analogous to average tracer concentration. </a:t>
            </a:r>
          </a:p>
        </p:txBody>
      </p:sp>
    </p:spTree>
    <p:custDataLst>
      <p:tags r:id="rId2"/>
    </p:custData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0" y="152400"/>
            <a:ext cx="3641725" cy="382588"/>
          </a:xfrm>
        </p:spPr>
        <p:txBody>
          <a:bodyPr/>
          <a:lstStyle/>
          <a:p>
            <a:pPr eaLnBrk="1" hangingPunct="1"/>
            <a:r>
              <a:rPr lang="en-US" smtClean="0"/>
              <a:t>Thermodilution for measuring CO</a:t>
            </a:r>
          </a:p>
        </p:txBody>
      </p:sp>
      <p:grpSp>
        <p:nvGrpSpPr>
          <p:cNvPr id="30723" name="Group 75"/>
          <p:cNvGrpSpPr>
            <a:grpSpLocks/>
          </p:cNvGrpSpPr>
          <p:nvPr/>
        </p:nvGrpSpPr>
        <p:grpSpPr bwMode="auto">
          <a:xfrm>
            <a:off x="442913" y="609600"/>
            <a:ext cx="4611687" cy="4146550"/>
            <a:chOff x="279" y="384"/>
            <a:chExt cx="2905" cy="2612"/>
          </a:xfrm>
        </p:grpSpPr>
        <p:sp>
          <p:nvSpPr>
            <p:cNvPr id="30737" name="Text Box 40"/>
            <p:cNvSpPr txBox="1">
              <a:spLocks noChangeArrowheads="1"/>
            </p:cNvSpPr>
            <p:nvPr/>
          </p:nvSpPr>
          <p:spPr bwMode="auto">
            <a:xfrm>
              <a:off x="2272" y="1008"/>
              <a:ext cx="786" cy="221"/>
            </a:xfrm>
            <a:prstGeom prst="rect">
              <a:avLst/>
            </a:prstGeom>
            <a:solidFill>
              <a:schemeClr val="bg1"/>
            </a:solidFill>
            <a:ln w="15875" algn="ctr">
              <a:noFill/>
              <a:miter lim="800000"/>
              <a:headEnd type="none" w="sm" len="sm"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Thermistor</a:t>
              </a:r>
            </a:p>
          </p:txBody>
        </p:sp>
        <p:sp>
          <p:nvSpPr>
            <p:cNvPr id="30738" name="Text Box 41"/>
            <p:cNvSpPr txBox="1">
              <a:spLocks noChangeArrowheads="1"/>
            </p:cNvSpPr>
            <p:nvPr/>
          </p:nvSpPr>
          <p:spPr bwMode="auto">
            <a:xfrm>
              <a:off x="279" y="2775"/>
              <a:ext cx="1152" cy="221"/>
            </a:xfrm>
            <a:prstGeom prst="rect">
              <a:avLst/>
            </a:prstGeom>
            <a:solidFill>
              <a:schemeClr val="bg1"/>
            </a:solidFill>
            <a:ln w="15875" algn="ctr">
              <a:noFill/>
              <a:miter lim="800000"/>
              <a:headEnd type="none" w="sm" len="sm"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Inject cold saline</a:t>
              </a:r>
            </a:p>
          </p:txBody>
        </p:sp>
        <p:sp>
          <p:nvSpPr>
            <p:cNvPr id="30739" name="Text Box 42"/>
            <p:cNvSpPr txBox="1">
              <a:spLocks noChangeArrowheads="1"/>
            </p:cNvSpPr>
            <p:nvPr/>
          </p:nvSpPr>
          <p:spPr bwMode="auto">
            <a:xfrm>
              <a:off x="1984" y="768"/>
              <a:ext cx="1200" cy="221"/>
            </a:xfrm>
            <a:prstGeom prst="rect">
              <a:avLst/>
            </a:prstGeom>
            <a:solidFill>
              <a:schemeClr val="bg1"/>
            </a:solidFill>
            <a:ln w="15875" algn="ctr">
              <a:noFill/>
              <a:miter lim="800000"/>
              <a:headEnd type="none" w="sm" len="sm"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Pulmonary artery</a:t>
              </a:r>
            </a:p>
          </p:txBody>
        </p:sp>
        <p:grpSp>
          <p:nvGrpSpPr>
            <p:cNvPr id="30740" name="Group 74"/>
            <p:cNvGrpSpPr>
              <a:grpSpLocks/>
            </p:cNvGrpSpPr>
            <p:nvPr/>
          </p:nvGrpSpPr>
          <p:grpSpPr bwMode="auto">
            <a:xfrm>
              <a:off x="544" y="384"/>
              <a:ext cx="1440" cy="2381"/>
              <a:chOff x="624" y="384"/>
              <a:chExt cx="1440" cy="2381"/>
            </a:xfrm>
          </p:grpSpPr>
          <p:sp>
            <p:nvSpPr>
              <p:cNvPr id="30742" name="Text Box 43"/>
              <p:cNvSpPr txBox="1">
                <a:spLocks noChangeArrowheads="1"/>
              </p:cNvSpPr>
              <p:nvPr/>
            </p:nvSpPr>
            <p:spPr bwMode="auto">
              <a:xfrm>
                <a:off x="1046" y="384"/>
                <a:ext cx="682" cy="221"/>
              </a:xfrm>
              <a:prstGeom prst="rect">
                <a:avLst/>
              </a:prstGeom>
              <a:solidFill>
                <a:schemeClr val="bg1"/>
              </a:solidFill>
              <a:ln w="15875" algn="ctr">
                <a:noFill/>
                <a:miter lim="800000"/>
                <a:headEnd type="none" w="sm" len="sm"/>
                <a:tailEnd type="none" w="lg" len="lg"/>
              </a:ln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sz="1700">
                    <a:latin typeface="Arial" charset="0"/>
                  </a:rPr>
                  <a:t>Rt atrium</a:t>
                </a:r>
              </a:p>
            </p:txBody>
          </p:sp>
          <p:cxnSp>
            <p:nvCxnSpPr>
              <p:cNvPr id="30743" name="AutoShape 46"/>
              <p:cNvCxnSpPr>
                <a:cxnSpLocks noChangeShapeType="1"/>
                <a:stCxn id="30738" idx="0"/>
                <a:endCxn id="30745" idx="5"/>
              </p:cNvCxnSpPr>
              <p:nvPr/>
            </p:nvCxnSpPr>
            <p:spPr bwMode="auto">
              <a:xfrm flipV="1">
                <a:off x="624" y="2527"/>
                <a:ext cx="72" cy="238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stealth" w="lg" len="lg"/>
              </a:ln>
            </p:spPr>
          </p:cxnSp>
          <p:sp>
            <p:nvSpPr>
              <p:cNvPr id="30744" name="Freeform 31"/>
              <p:cNvSpPr>
                <a:spLocks/>
              </p:cNvSpPr>
              <p:nvPr/>
            </p:nvSpPr>
            <p:spPr bwMode="auto">
              <a:xfrm>
                <a:off x="679" y="816"/>
                <a:ext cx="790" cy="1672"/>
              </a:xfrm>
              <a:custGeom>
                <a:avLst/>
                <a:gdLst>
                  <a:gd name="T0" fmla="*/ 0 w 934"/>
                  <a:gd name="T1" fmla="*/ 1672 h 1865"/>
                  <a:gd name="T2" fmla="*/ 151 w 934"/>
                  <a:gd name="T3" fmla="*/ 1272 h 1865"/>
                  <a:gd name="T4" fmla="*/ 222 w 934"/>
                  <a:gd name="T5" fmla="*/ 1025 h 1865"/>
                  <a:gd name="T6" fmla="*/ 247 w 934"/>
                  <a:gd name="T7" fmla="*/ 831 h 1865"/>
                  <a:gd name="T8" fmla="*/ 272 w 934"/>
                  <a:gd name="T9" fmla="*/ 567 h 1865"/>
                  <a:gd name="T10" fmla="*/ 277 w 934"/>
                  <a:gd name="T11" fmla="*/ 379 h 1865"/>
                  <a:gd name="T12" fmla="*/ 293 w 934"/>
                  <a:gd name="T13" fmla="*/ 229 h 1865"/>
                  <a:gd name="T14" fmla="*/ 333 w 934"/>
                  <a:gd name="T15" fmla="*/ 143 h 1865"/>
                  <a:gd name="T16" fmla="*/ 404 w 934"/>
                  <a:gd name="T17" fmla="*/ 51 h 1865"/>
                  <a:gd name="T18" fmla="*/ 511 w 934"/>
                  <a:gd name="T19" fmla="*/ 8 h 1865"/>
                  <a:gd name="T20" fmla="*/ 587 w 934"/>
                  <a:gd name="T21" fmla="*/ 3 h 1865"/>
                  <a:gd name="T22" fmla="*/ 658 w 934"/>
                  <a:gd name="T23" fmla="*/ 24 h 1865"/>
                  <a:gd name="T24" fmla="*/ 729 w 934"/>
                  <a:gd name="T25" fmla="*/ 83 h 1865"/>
                  <a:gd name="T26" fmla="*/ 775 w 934"/>
                  <a:gd name="T27" fmla="*/ 218 h 1865"/>
                  <a:gd name="T28" fmla="*/ 790 w 934"/>
                  <a:gd name="T29" fmla="*/ 320 h 186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934"/>
                  <a:gd name="T46" fmla="*/ 0 h 1865"/>
                  <a:gd name="T47" fmla="*/ 934 w 934"/>
                  <a:gd name="T48" fmla="*/ 1865 h 186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934" h="1865">
                    <a:moveTo>
                      <a:pt x="0" y="1865"/>
                    </a:moveTo>
                    <a:cubicBezTo>
                      <a:pt x="30" y="1791"/>
                      <a:pt x="134" y="1539"/>
                      <a:pt x="178" y="1419"/>
                    </a:cubicBezTo>
                    <a:cubicBezTo>
                      <a:pt x="222" y="1299"/>
                      <a:pt x="243" y="1225"/>
                      <a:pt x="262" y="1143"/>
                    </a:cubicBezTo>
                    <a:cubicBezTo>
                      <a:pt x="281" y="1061"/>
                      <a:pt x="282" y="1012"/>
                      <a:pt x="292" y="927"/>
                    </a:cubicBezTo>
                    <a:cubicBezTo>
                      <a:pt x="302" y="842"/>
                      <a:pt x="316" y="717"/>
                      <a:pt x="322" y="633"/>
                    </a:cubicBezTo>
                    <a:cubicBezTo>
                      <a:pt x="328" y="549"/>
                      <a:pt x="324" y="486"/>
                      <a:pt x="328" y="423"/>
                    </a:cubicBezTo>
                    <a:cubicBezTo>
                      <a:pt x="332" y="360"/>
                      <a:pt x="335" y="299"/>
                      <a:pt x="346" y="255"/>
                    </a:cubicBezTo>
                    <a:cubicBezTo>
                      <a:pt x="357" y="211"/>
                      <a:pt x="372" y="192"/>
                      <a:pt x="394" y="159"/>
                    </a:cubicBezTo>
                    <a:cubicBezTo>
                      <a:pt x="416" y="126"/>
                      <a:pt x="443" y="82"/>
                      <a:pt x="478" y="57"/>
                    </a:cubicBezTo>
                    <a:cubicBezTo>
                      <a:pt x="513" y="32"/>
                      <a:pt x="568" y="18"/>
                      <a:pt x="604" y="9"/>
                    </a:cubicBezTo>
                    <a:cubicBezTo>
                      <a:pt x="640" y="0"/>
                      <a:pt x="665" y="0"/>
                      <a:pt x="694" y="3"/>
                    </a:cubicBezTo>
                    <a:cubicBezTo>
                      <a:pt x="723" y="6"/>
                      <a:pt x="750" y="12"/>
                      <a:pt x="778" y="27"/>
                    </a:cubicBezTo>
                    <a:cubicBezTo>
                      <a:pt x="806" y="42"/>
                      <a:pt x="839" y="57"/>
                      <a:pt x="862" y="93"/>
                    </a:cubicBezTo>
                    <a:cubicBezTo>
                      <a:pt x="885" y="129"/>
                      <a:pt x="904" y="199"/>
                      <a:pt x="916" y="243"/>
                    </a:cubicBezTo>
                    <a:cubicBezTo>
                      <a:pt x="928" y="287"/>
                      <a:pt x="931" y="322"/>
                      <a:pt x="934" y="357"/>
                    </a:cubicBezTo>
                  </a:path>
                </a:pathLst>
              </a:custGeom>
              <a:noFill/>
              <a:ln w="15875" cap="flat" cmpd="sng">
                <a:solidFill>
                  <a:srgbClr val="3366FF"/>
                </a:solidFill>
                <a:prstDash val="solid"/>
                <a:round/>
                <a:headEnd type="none" w="sm" len="sm"/>
                <a:tailEnd type="none" w="lg" len="lg"/>
              </a:ln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0745" name="Oval 32"/>
              <p:cNvSpPr>
                <a:spLocks noChangeArrowheads="1"/>
              </p:cNvSpPr>
              <p:nvPr/>
            </p:nvSpPr>
            <p:spPr bwMode="auto">
              <a:xfrm rot="2099521">
                <a:off x="672" y="2481"/>
                <a:ext cx="45" cy="43"/>
              </a:xfrm>
              <a:prstGeom prst="ellipse">
                <a:avLst/>
              </a:prstGeom>
              <a:noFill/>
              <a:ln w="15875">
                <a:solidFill>
                  <a:srgbClr val="3366FF"/>
                </a:solidFill>
                <a:round/>
                <a:headEnd type="none" w="sm" len="sm"/>
                <a:tailEnd type="non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46" name="Freeform 19"/>
              <p:cNvSpPr>
                <a:spLocks/>
              </p:cNvSpPr>
              <p:nvPr/>
            </p:nvSpPr>
            <p:spPr bwMode="auto">
              <a:xfrm>
                <a:off x="763" y="894"/>
                <a:ext cx="950" cy="1678"/>
              </a:xfrm>
              <a:custGeom>
                <a:avLst/>
                <a:gdLst>
                  <a:gd name="T0" fmla="*/ 0 w 1122"/>
                  <a:gd name="T1" fmla="*/ 1678 h 1872"/>
                  <a:gd name="T2" fmla="*/ 163 w 1122"/>
                  <a:gd name="T3" fmla="*/ 1248 h 1872"/>
                  <a:gd name="T4" fmla="*/ 244 w 1122"/>
                  <a:gd name="T5" fmla="*/ 947 h 1872"/>
                  <a:gd name="T6" fmla="*/ 284 w 1122"/>
                  <a:gd name="T7" fmla="*/ 559 h 1872"/>
                  <a:gd name="T8" fmla="*/ 325 w 1122"/>
                  <a:gd name="T9" fmla="*/ 172 h 1872"/>
                  <a:gd name="T10" fmla="*/ 533 w 1122"/>
                  <a:gd name="T11" fmla="*/ 32 h 1872"/>
                  <a:gd name="T12" fmla="*/ 615 w 1122"/>
                  <a:gd name="T13" fmla="*/ 237 h 1872"/>
                  <a:gd name="T14" fmla="*/ 635 w 1122"/>
                  <a:gd name="T15" fmla="*/ 430 h 1872"/>
                  <a:gd name="T16" fmla="*/ 691 w 1122"/>
                  <a:gd name="T17" fmla="*/ 688 h 1872"/>
                  <a:gd name="T18" fmla="*/ 772 w 1122"/>
                  <a:gd name="T19" fmla="*/ 774 h 1872"/>
                  <a:gd name="T20" fmla="*/ 864 w 1122"/>
                  <a:gd name="T21" fmla="*/ 597 h 1872"/>
                  <a:gd name="T22" fmla="*/ 950 w 1122"/>
                  <a:gd name="T23" fmla="*/ 0 h 187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122"/>
                  <a:gd name="T37" fmla="*/ 0 h 1872"/>
                  <a:gd name="T38" fmla="*/ 1122 w 1122"/>
                  <a:gd name="T39" fmla="*/ 1872 h 187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122" h="1872">
                    <a:moveTo>
                      <a:pt x="0" y="1872"/>
                    </a:moveTo>
                    <a:cubicBezTo>
                      <a:pt x="72" y="1700"/>
                      <a:pt x="144" y="1528"/>
                      <a:pt x="192" y="1392"/>
                    </a:cubicBezTo>
                    <a:cubicBezTo>
                      <a:pt x="240" y="1256"/>
                      <a:pt x="264" y="1184"/>
                      <a:pt x="288" y="1056"/>
                    </a:cubicBezTo>
                    <a:cubicBezTo>
                      <a:pt x="312" y="928"/>
                      <a:pt x="320" y="768"/>
                      <a:pt x="336" y="624"/>
                    </a:cubicBezTo>
                    <a:cubicBezTo>
                      <a:pt x="352" y="480"/>
                      <a:pt x="335" y="290"/>
                      <a:pt x="384" y="192"/>
                    </a:cubicBezTo>
                    <a:cubicBezTo>
                      <a:pt x="433" y="94"/>
                      <a:pt x="573" y="24"/>
                      <a:pt x="630" y="36"/>
                    </a:cubicBezTo>
                    <a:cubicBezTo>
                      <a:pt x="687" y="48"/>
                      <a:pt x="706" y="190"/>
                      <a:pt x="726" y="264"/>
                    </a:cubicBezTo>
                    <a:cubicBezTo>
                      <a:pt x="746" y="338"/>
                      <a:pt x="735" y="396"/>
                      <a:pt x="750" y="480"/>
                    </a:cubicBezTo>
                    <a:cubicBezTo>
                      <a:pt x="765" y="564"/>
                      <a:pt x="789" y="704"/>
                      <a:pt x="816" y="768"/>
                    </a:cubicBezTo>
                    <a:cubicBezTo>
                      <a:pt x="843" y="832"/>
                      <a:pt x="878" y="881"/>
                      <a:pt x="912" y="864"/>
                    </a:cubicBezTo>
                    <a:cubicBezTo>
                      <a:pt x="946" y="847"/>
                      <a:pt x="985" y="810"/>
                      <a:pt x="1020" y="666"/>
                    </a:cubicBezTo>
                    <a:cubicBezTo>
                      <a:pt x="1055" y="522"/>
                      <a:pt x="1101" y="139"/>
                      <a:pt x="1122" y="0"/>
                    </a:cubicBezTo>
                  </a:path>
                </a:pathLst>
              </a:custGeom>
              <a:noFill/>
              <a:ln w="38100" cap="flat" cmpd="sng">
                <a:solidFill>
                  <a:srgbClr val="FFFFCC"/>
                </a:solidFill>
                <a:prstDash val="solid"/>
                <a:round/>
                <a:headEnd type="none" w="sm" len="sm"/>
                <a:tailEnd type="none" w="lg" len="lg"/>
              </a:ln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0747" name="Freeform 30"/>
              <p:cNvSpPr>
                <a:spLocks/>
              </p:cNvSpPr>
              <p:nvPr/>
            </p:nvSpPr>
            <p:spPr bwMode="auto">
              <a:xfrm>
                <a:off x="716" y="860"/>
                <a:ext cx="714" cy="1653"/>
              </a:xfrm>
              <a:custGeom>
                <a:avLst/>
                <a:gdLst>
                  <a:gd name="T0" fmla="*/ 0 w 843"/>
                  <a:gd name="T1" fmla="*/ 1653 h 1844"/>
                  <a:gd name="T2" fmla="*/ 169 w 843"/>
                  <a:gd name="T3" fmla="*/ 1196 h 1844"/>
                  <a:gd name="T4" fmla="*/ 251 w 843"/>
                  <a:gd name="T5" fmla="*/ 852 h 1844"/>
                  <a:gd name="T6" fmla="*/ 276 w 843"/>
                  <a:gd name="T7" fmla="*/ 550 h 1844"/>
                  <a:gd name="T8" fmla="*/ 286 w 843"/>
                  <a:gd name="T9" fmla="*/ 432 h 1844"/>
                  <a:gd name="T10" fmla="*/ 291 w 843"/>
                  <a:gd name="T11" fmla="*/ 249 h 1844"/>
                  <a:gd name="T12" fmla="*/ 373 w 843"/>
                  <a:gd name="T13" fmla="*/ 77 h 1844"/>
                  <a:gd name="T14" fmla="*/ 525 w 843"/>
                  <a:gd name="T15" fmla="*/ 7 h 1844"/>
                  <a:gd name="T16" fmla="*/ 617 w 843"/>
                  <a:gd name="T17" fmla="*/ 34 h 1844"/>
                  <a:gd name="T18" fmla="*/ 678 w 843"/>
                  <a:gd name="T19" fmla="*/ 104 h 1844"/>
                  <a:gd name="T20" fmla="*/ 708 w 843"/>
                  <a:gd name="T21" fmla="*/ 212 h 1844"/>
                  <a:gd name="T22" fmla="*/ 713 w 843"/>
                  <a:gd name="T23" fmla="*/ 292 h 184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843"/>
                  <a:gd name="T37" fmla="*/ 0 h 1844"/>
                  <a:gd name="T38" fmla="*/ 843 w 843"/>
                  <a:gd name="T39" fmla="*/ 1844 h 184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843" h="1844">
                    <a:moveTo>
                      <a:pt x="0" y="1844"/>
                    </a:moveTo>
                    <a:cubicBezTo>
                      <a:pt x="33" y="1759"/>
                      <a:pt x="151" y="1483"/>
                      <a:pt x="200" y="1334"/>
                    </a:cubicBezTo>
                    <a:cubicBezTo>
                      <a:pt x="249" y="1185"/>
                      <a:pt x="275" y="1070"/>
                      <a:pt x="296" y="950"/>
                    </a:cubicBezTo>
                    <a:cubicBezTo>
                      <a:pt x="317" y="830"/>
                      <a:pt x="319" y="692"/>
                      <a:pt x="326" y="614"/>
                    </a:cubicBezTo>
                    <a:cubicBezTo>
                      <a:pt x="333" y="536"/>
                      <a:pt x="335" y="538"/>
                      <a:pt x="338" y="482"/>
                    </a:cubicBezTo>
                    <a:cubicBezTo>
                      <a:pt x="341" y="426"/>
                      <a:pt x="327" y="344"/>
                      <a:pt x="344" y="278"/>
                    </a:cubicBezTo>
                    <a:cubicBezTo>
                      <a:pt x="361" y="212"/>
                      <a:pt x="394" y="131"/>
                      <a:pt x="440" y="86"/>
                    </a:cubicBezTo>
                    <a:cubicBezTo>
                      <a:pt x="486" y="41"/>
                      <a:pt x="572" y="16"/>
                      <a:pt x="620" y="8"/>
                    </a:cubicBezTo>
                    <a:cubicBezTo>
                      <a:pt x="668" y="0"/>
                      <a:pt x="698" y="20"/>
                      <a:pt x="728" y="38"/>
                    </a:cubicBezTo>
                    <a:cubicBezTo>
                      <a:pt x="758" y="56"/>
                      <a:pt x="782" y="83"/>
                      <a:pt x="800" y="116"/>
                    </a:cubicBezTo>
                    <a:cubicBezTo>
                      <a:pt x="818" y="149"/>
                      <a:pt x="829" y="201"/>
                      <a:pt x="836" y="236"/>
                    </a:cubicBezTo>
                    <a:cubicBezTo>
                      <a:pt x="843" y="271"/>
                      <a:pt x="841" y="307"/>
                      <a:pt x="842" y="326"/>
                    </a:cubicBezTo>
                  </a:path>
                </a:pathLst>
              </a:custGeom>
              <a:noFill/>
              <a:ln w="38100" cap="flat" cmpd="sng">
                <a:solidFill>
                  <a:srgbClr val="3366FF"/>
                </a:solidFill>
                <a:prstDash val="solid"/>
                <a:round/>
                <a:headEnd type="none" w="sm" len="sm"/>
                <a:tailEnd type="none" w="lg" len="lg"/>
              </a:ln>
            </p:spPr>
            <p:txBody>
              <a:bodyPr anchor="ctr"/>
              <a:lstStyle/>
              <a:p>
                <a:endParaRPr lang="en-US"/>
              </a:p>
            </p:txBody>
          </p:sp>
          <p:cxnSp>
            <p:nvCxnSpPr>
              <p:cNvPr id="30748" name="AutoShape 45"/>
              <p:cNvCxnSpPr>
                <a:cxnSpLocks noChangeShapeType="1"/>
                <a:stCxn id="30739" idx="1"/>
                <a:endCxn id="30754" idx="12"/>
              </p:cNvCxnSpPr>
              <p:nvPr/>
            </p:nvCxnSpPr>
            <p:spPr bwMode="auto">
              <a:xfrm flipH="1" flipV="1">
                <a:off x="1834" y="720"/>
                <a:ext cx="230" cy="159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 type="none" w="sm" len="sm"/>
                <a:tailEnd type="stealth" w="lg" len="lg"/>
              </a:ln>
            </p:spPr>
          </p:cxnSp>
          <p:cxnSp>
            <p:nvCxnSpPr>
              <p:cNvPr id="30749" name="AutoShape 44"/>
              <p:cNvCxnSpPr>
                <a:cxnSpLocks noChangeShapeType="1"/>
                <a:stCxn id="30742" idx="2"/>
                <a:endCxn id="30751" idx="2"/>
              </p:cNvCxnSpPr>
              <p:nvPr/>
            </p:nvCxnSpPr>
            <p:spPr bwMode="auto">
              <a:xfrm>
                <a:off x="1387" y="605"/>
                <a:ext cx="79" cy="238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 type="none" w="sm" len="sm"/>
                <a:tailEnd type="stealth" w="lg" len="lg"/>
              </a:ln>
            </p:spPr>
          </p:cxnSp>
          <p:sp>
            <p:nvSpPr>
              <p:cNvPr id="30750" name="Oval 20"/>
              <p:cNvSpPr>
                <a:spLocks noChangeArrowheads="1"/>
              </p:cNvSpPr>
              <p:nvPr/>
            </p:nvSpPr>
            <p:spPr bwMode="auto">
              <a:xfrm>
                <a:off x="1678" y="832"/>
                <a:ext cx="81" cy="86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 type="none" w="sm" len="sm"/>
                <a:tailEnd type="non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51" name="Freeform 23"/>
              <p:cNvSpPr>
                <a:spLocks/>
              </p:cNvSpPr>
              <p:nvPr/>
            </p:nvSpPr>
            <p:spPr bwMode="auto">
              <a:xfrm>
                <a:off x="1215" y="815"/>
                <a:ext cx="251" cy="336"/>
              </a:xfrm>
              <a:custGeom>
                <a:avLst/>
                <a:gdLst>
                  <a:gd name="T0" fmla="*/ 129 w 296"/>
                  <a:gd name="T1" fmla="*/ 40 h 408"/>
                  <a:gd name="T2" fmla="*/ 210 w 296"/>
                  <a:gd name="T3" fmla="*/ 0 h 408"/>
                  <a:gd name="T4" fmla="*/ 251 w 296"/>
                  <a:gd name="T5" fmla="*/ 40 h 408"/>
                  <a:gd name="T6" fmla="*/ 210 w 296"/>
                  <a:gd name="T7" fmla="*/ 158 h 408"/>
                  <a:gd name="T8" fmla="*/ 88 w 296"/>
                  <a:gd name="T9" fmla="*/ 316 h 408"/>
                  <a:gd name="T10" fmla="*/ 7 w 296"/>
                  <a:gd name="T11" fmla="*/ 277 h 408"/>
                  <a:gd name="T12" fmla="*/ 47 w 296"/>
                  <a:gd name="T13" fmla="*/ 158 h 40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6"/>
                  <a:gd name="T22" fmla="*/ 0 h 408"/>
                  <a:gd name="T23" fmla="*/ 296 w 296"/>
                  <a:gd name="T24" fmla="*/ 408 h 40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6" h="408">
                    <a:moveTo>
                      <a:pt x="152" y="48"/>
                    </a:moveTo>
                    <a:cubicBezTo>
                      <a:pt x="188" y="24"/>
                      <a:pt x="224" y="0"/>
                      <a:pt x="248" y="0"/>
                    </a:cubicBezTo>
                    <a:cubicBezTo>
                      <a:pt x="272" y="0"/>
                      <a:pt x="296" y="16"/>
                      <a:pt x="296" y="48"/>
                    </a:cubicBezTo>
                    <a:cubicBezTo>
                      <a:pt x="296" y="80"/>
                      <a:pt x="280" y="136"/>
                      <a:pt x="248" y="192"/>
                    </a:cubicBezTo>
                    <a:cubicBezTo>
                      <a:pt x="216" y="248"/>
                      <a:pt x="144" y="360"/>
                      <a:pt x="104" y="384"/>
                    </a:cubicBezTo>
                    <a:cubicBezTo>
                      <a:pt x="64" y="408"/>
                      <a:pt x="16" y="368"/>
                      <a:pt x="8" y="336"/>
                    </a:cubicBezTo>
                    <a:cubicBezTo>
                      <a:pt x="0" y="304"/>
                      <a:pt x="28" y="248"/>
                      <a:pt x="56" y="192"/>
                    </a:cubicBezTo>
                  </a:path>
                </a:pathLst>
              </a:custGeom>
              <a:noFill/>
              <a:ln w="38100" cap="flat" cmpd="sng">
                <a:solidFill>
                  <a:srgbClr val="CC3300"/>
                </a:solidFill>
                <a:prstDash val="solid"/>
                <a:round/>
                <a:headEnd type="none" w="sm" len="sm"/>
                <a:tailEnd type="none" w="lg" len="lg"/>
              </a:ln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0752" name="Freeform 25"/>
              <p:cNvSpPr>
                <a:spLocks/>
              </p:cNvSpPr>
              <p:nvPr/>
            </p:nvSpPr>
            <p:spPr bwMode="auto">
              <a:xfrm>
                <a:off x="1237" y="1125"/>
                <a:ext cx="126" cy="208"/>
              </a:xfrm>
              <a:custGeom>
                <a:avLst/>
                <a:gdLst>
                  <a:gd name="T0" fmla="*/ 0 w 148"/>
                  <a:gd name="T1" fmla="*/ 0 h 253"/>
                  <a:gd name="T2" fmla="*/ 20 w 148"/>
                  <a:gd name="T3" fmla="*/ 164 h 253"/>
                  <a:gd name="T4" fmla="*/ 72 w 148"/>
                  <a:gd name="T5" fmla="*/ 201 h 253"/>
                  <a:gd name="T6" fmla="*/ 126 w 148"/>
                  <a:gd name="T7" fmla="*/ 207 h 25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8"/>
                  <a:gd name="T13" fmla="*/ 0 h 253"/>
                  <a:gd name="T14" fmla="*/ 148 w 148"/>
                  <a:gd name="T15" fmla="*/ 253 h 25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8" h="253">
                    <a:moveTo>
                      <a:pt x="0" y="0"/>
                    </a:moveTo>
                    <a:cubicBezTo>
                      <a:pt x="4" y="34"/>
                      <a:pt x="10" y="159"/>
                      <a:pt x="24" y="200"/>
                    </a:cubicBezTo>
                    <a:cubicBezTo>
                      <a:pt x="38" y="241"/>
                      <a:pt x="63" y="235"/>
                      <a:pt x="84" y="244"/>
                    </a:cubicBezTo>
                    <a:cubicBezTo>
                      <a:pt x="105" y="253"/>
                      <a:pt x="135" y="250"/>
                      <a:pt x="148" y="252"/>
                    </a:cubicBezTo>
                  </a:path>
                </a:pathLst>
              </a:custGeom>
              <a:noFill/>
              <a:ln w="38100" cap="flat" cmpd="sng">
                <a:solidFill>
                  <a:srgbClr val="CC3300"/>
                </a:solidFill>
                <a:prstDash val="solid"/>
                <a:round/>
                <a:headEnd type="none" w="sm" len="sm"/>
                <a:tailEnd type="none" w="lg" len="lg"/>
              </a:ln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0753" name="Freeform 26"/>
              <p:cNvSpPr>
                <a:spLocks/>
              </p:cNvSpPr>
              <p:nvPr/>
            </p:nvSpPr>
            <p:spPr bwMode="auto">
              <a:xfrm>
                <a:off x="1454" y="824"/>
                <a:ext cx="113" cy="453"/>
              </a:xfrm>
              <a:custGeom>
                <a:avLst/>
                <a:gdLst>
                  <a:gd name="T0" fmla="*/ 0 w 133"/>
                  <a:gd name="T1" fmla="*/ 0 h 548"/>
                  <a:gd name="T2" fmla="*/ 99 w 133"/>
                  <a:gd name="T3" fmla="*/ 142 h 548"/>
                  <a:gd name="T4" fmla="*/ 88 w 133"/>
                  <a:gd name="T5" fmla="*/ 334 h 548"/>
                  <a:gd name="T6" fmla="*/ 37 w 133"/>
                  <a:gd name="T7" fmla="*/ 453 h 54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3"/>
                  <a:gd name="T13" fmla="*/ 0 h 548"/>
                  <a:gd name="T14" fmla="*/ 133 w 133"/>
                  <a:gd name="T15" fmla="*/ 548 h 54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3" h="548">
                    <a:moveTo>
                      <a:pt x="0" y="0"/>
                    </a:moveTo>
                    <a:cubicBezTo>
                      <a:pt x="19" y="29"/>
                      <a:pt x="99" y="105"/>
                      <a:pt x="116" y="172"/>
                    </a:cubicBezTo>
                    <a:cubicBezTo>
                      <a:pt x="133" y="239"/>
                      <a:pt x="116" y="341"/>
                      <a:pt x="104" y="404"/>
                    </a:cubicBezTo>
                    <a:cubicBezTo>
                      <a:pt x="92" y="467"/>
                      <a:pt x="56" y="518"/>
                      <a:pt x="44" y="548"/>
                    </a:cubicBezTo>
                  </a:path>
                </a:pathLst>
              </a:custGeom>
              <a:noFill/>
              <a:ln w="38100" cap="flat" cmpd="sng">
                <a:solidFill>
                  <a:srgbClr val="CC3300"/>
                </a:solidFill>
                <a:prstDash val="solid"/>
                <a:round/>
                <a:headEnd type="none" w="sm" len="sm"/>
                <a:tailEnd type="none" w="lg" len="lg"/>
              </a:ln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0754" name="Freeform 27"/>
              <p:cNvSpPr>
                <a:spLocks/>
              </p:cNvSpPr>
              <p:nvPr/>
            </p:nvSpPr>
            <p:spPr bwMode="auto">
              <a:xfrm>
                <a:off x="1244" y="624"/>
                <a:ext cx="698" cy="1405"/>
              </a:xfrm>
              <a:custGeom>
                <a:avLst/>
                <a:gdLst>
                  <a:gd name="T0" fmla="*/ 14 w 824"/>
                  <a:gd name="T1" fmla="*/ 666 h 1568"/>
                  <a:gd name="T2" fmla="*/ 14 w 824"/>
                  <a:gd name="T3" fmla="*/ 824 h 1568"/>
                  <a:gd name="T4" fmla="*/ 14 w 824"/>
                  <a:gd name="T5" fmla="*/ 1022 h 1568"/>
                  <a:gd name="T6" fmla="*/ 95 w 824"/>
                  <a:gd name="T7" fmla="*/ 1181 h 1568"/>
                  <a:gd name="T8" fmla="*/ 379 w 824"/>
                  <a:gd name="T9" fmla="*/ 1339 h 1568"/>
                  <a:gd name="T10" fmla="*/ 542 w 824"/>
                  <a:gd name="T11" fmla="*/ 1379 h 1568"/>
                  <a:gd name="T12" fmla="*/ 583 w 824"/>
                  <a:gd name="T13" fmla="*/ 1181 h 1568"/>
                  <a:gd name="T14" fmla="*/ 542 w 824"/>
                  <a:gd name="T15" fmla="*/ 864 h 1568"/>
                  <a:gd name="T16" fmla="*/ 501 w 824"/>
                  <a:gd name="T17" fmla="*/ 659 h 1568"/>
                  <a:gd name="T18" fmla="*/ 501 w 824"/>
                  <a:gd name="T19" fmla="*/ 547 h 1568"/>
                  <a:gd name="T20" fmla="*/ 529 w 824"/>
                  <a:gd name="T21" fmla="*/ 387 h 1568"/>
                  <a:gd name="T22" fmla="*/ 542 w 824"/>
                  <a:gd name="T23" fmla="*/ 270 h 1568"/>
                  <a:gd name="T24" fmla="*/ 590 w 824"/>
                  <a:gd name="T25" fmla="*/ 108 h 1568"/>
                  <a:gd name="T26" fmla="*/ 698 w 824"/>
                  <a:gd name="T27" fmla="*/ 0 h 156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824"/>
                  <a:gd name="T43" fmla="*/ 0 h 1568"/>
                  <a:gd name="T44" fmla="*/ 824 w 824"/>
                  <a:gd name="T45" fmla="*/ 1568 h 156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824" h="1568">
                    <a:moveTo>
                      <a:pt x="16" y="743"/>
                    </a:moveTo>
                    <a:cubicBezTo>
                      <a:pt x="16" y="798"/>
                      <a:pt x="16" y="853"/>
                      <a:pt x="16" y="920"/>
                    </a:cubicBezTo>
                    <a:cubicBezTo>
                      <a:pt x="16" y="986"/>
                      <a:pt x="0" y="1074"/>
                      <a:pt x="16" y="1141"/>
                    </a:cubicBezTo>
                    <a:cubicBezTo>
                      <a:pt x="32" y="1207"/>
                      <a:pt x="40" y="1259"/>
                      <a:pt x="112" y="1318"/>
                    </a:cubicBezTo>
                    <a:cubicBezTo>
                      <a:pt x="184" y="1376"/>
                      <a:pt x="360" y="1458"/>
                      <a:pt x="448" y="1494"/>
                    </a:cubicBezTo>
                    <a:cubicBezTo>
                      <a:pt x="536" y="1531"/>
                      <a:pt x="600" y="1568"/>
                      <a:pt x="640" y="1539"/>
                    </a:cubicBezTo>
                    <a:cubicBezTo>
                      <a:pt x="680" y="1509"/>
                      <a:pt x="688" y="1413"/>
                      <a:pt x="688" y="1318"/>
                    </a:cubicBezTo>
                    <a:cubicBezTo>
                      <a:pt x="688" y="1222"/>
                      <a:pt x="656" y="1061"/>
                      <a:pt x="640" y="964"/>
                    </a:cubicBezTo>
                    <a:cubicBezTo>
                      <a:pt x="624" y="867"/>
                      <a:pt x="600" y="795"/>
                      <a:pt x="592" y="736"/>
                    </a:cubicBezTo>
                    <a:cubicBezTo>
                      <a:pt x="584" y="677"/>
                      <a:pt x="587" y="661"/>
                      <a:pt x="592" y="610"/>
                    </a:cubicBezTo>
                    <a:cubicBezTo>
                      <a:pt x="597" y="559"/>
                      <a:pt x="616" y="483"/>
                      <a:pt x="624" y="432"/>
                    </a:cubicBezTo>
                    <a:cubicBezTo>
                      <a:pt x="632" y="381"/>
                      <a:pt x="628" y="353"/>
                      <a:pt x="640" y="301"/>
                    </a:cubicBezTo>
                    <a:cubicBezTo>
                      <a:pt x="652" y="249"/>
                      <a:pt x="665" y="170"/>
                      <a:pt x="696" y="120"/>
                    </a:cubicBezTo>
                    <a:cubicBezTo>
                      <a:pt x="727" y="70"/>
                      <a:pt x="797" y="25"/>
                      <a:pt x="824" y="0"/>
                    </a:cubicBezTo>
                  </a:path>
                </a:pathLst>
              </a:custGeom>
              <a:noFill/>
              <a:ln w="38100" cap="flat" cmpd="sng">
                <a:solidFill>
                  <a:srgbClr val="CC3300"/>
                </a:solidFill>
                <a:prstDash val="solid"/>
                <a:round/>
                <a:headEnd type="none" w="sm" len="sm"/>
                <a:tailEnd type="none" w="lg" len="lg"/>
              </a:ln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0755" name="Oval 34"/>
              <p:cNvSpPr>
                <a:spLocks noChangeArrowheads="1"/>
              </p:cNvSpPr>
              <p:nvPr/>
            </p:nvSpPr>
            <p:spPr bwMode="auto">
              <a:xfrm rot="2099521">
                <a:off x="1427" y="1134"/>
                <a:ext cx="45" cy="42"/>
              </a:xfrm>
              <a:prstGeom prst="ellipse">
                <a:avLst/>
              </a:prstGeom>
              <a:noFill/>
              <a:ln w="38100">
                <a:solidFill>
                  <a:srgbClr val="3366FF"/>
                </a:solidFill>
                <a:round/>
                <a:headEnd type="none" w="sm" len="sm"/>
                <a:tailEnd type="non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56" name="Freeform 35"/>
              <p:cNvSpPr>
                <a:spLocks/>
              </p:cNvSpPr>
              <p:nvPr/>
            </p:nvSpPr>
            <p:spPr bwMode="auto">
              <a:xfrm>
                <a:off x="1556" y="514"/>
                <a:ext cx="320" cy="574"/>
              </a:xfrm>
              <a:custGeom>
                <a:avLst/>
                <a:gdLst>
                  <a:gd name="T0" fmla="*/ 0 w 378"/>
                  <a:gd name="T1" fmla="*/ 574 h 640"/>
                  <a:gd name="T2" fmla="*/ 142 w 378"/>
                  <a:gd name="T3" fmla="*/ 181 h 640"/>
                  <a:gd name="T4" fmla="*/ 208 w 378"/>
                  <a:gd name="T5" fmla="*/ 86 h 640"/>
                  <a:gd name="T6" fmla="*/ 320 w 378"/>
                  <a:gd name="T7" fmla="*/ 0 h 6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8"/>
                  <a:gd name="T13" fmla="*/ 0 h 640"/>
                  <a:gd name="T14" fmla="*/ 378 w 378"/>
                  <a:gd name="T15" fmla="*/ 640 h 6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8" h="640">
                    <a:moveTo>
                      <a:pt x="0" y="640"/>
                    </a:moveTo>
                    <a:cubicBezTo>
                      <a:pt x="29" y="567"/>
                      <a:pt x="127" y="293"/>
                      <a:pt x="168" y="202"/>
                    </a:cubicBezTo>
                    <a:cubicBezTo>
                      <a:pt x="209" y="111"/>
                      <a:pt x="211" y="130"/>
                      <a:pt x="246" y="96"/>
                    </a:cubicBezTo>
                    <a:cubicBezTo>
                      <a:pt x="281" y="62"/>
                      <a:pt x="350" y="20"/>
                      <a:pt x="378" y="0"/>
                    </a:cubicBezTo>
                  </a:path>
                </a:pathLst>
              </a:custGeom>
              <a:noFill/>
              <a:ln w="38100" cap="flat" cmpd="sng">
                <a:solidFill>
                  <a:srgbClr val="CC3300"/>
                </a:solidFill>
                <a:prstDash val="solid"/>
                <a:round/>
                <a:headEnd type="none" w="sm" len="sm"/>
                <a:tailEnd type="none" w="lg" len="lg"/>
              </a:ln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0757" name="Oval 36"/>
              <p:cNvSpPr>
                <a:spLocks noChangeArrowheads="1"/>
              </p:cNvSpPr>
              <p:nvPr/>
            </p:nvSpPr>
            <p:spPr bwMode="auto">
              <a:xfrm rot="-1466637">
                <a:off x="1864" y="509"/>
                <a:ext cx="81" cy="129"/>
              </a:xfrm>
              <a:prstGeom prst="ellipse">
                <a:avLst/>
              </a:prstGeom>
              <a:noFill/>
              <a:ln w="38100">
                <a:solidFill>
                  <a:srgbClr val="CC3300"/>
                </a:solidFill>
                <a:round/>
                <a:headEnd type="none" w="sm" len="sm"/>
                <a:tailEnd type="non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58" name="Freeform 37"/>
              <p:cNvSpPr>
                <a:spLocks/>
              </p:cNvSpPr>
              <p:nvPr/>
            </p:nvSpPr>
            <p:spPr bwMode="auto">
              <a:xfrm>
                <a:off x="1576" y="943"/>
                <a:ext cx="74" cy="96"/>
              </a:xfrm>
              <a:custGeom>
                <a:avLst/>
                <a:gdLst>
                  <a:gd name="T0" fmla="*/ 0 w 88"/>
                  <a:gd name="T1" fmla="*/ 96 h 108"/>
                  <a:gd name="T2" fmla="*/ 40 w 88"/>
                  <a:gd name="T3" fmla="*/ 50 h 108"/>
                  <a:gd name="T4" fmla="*/ 74 w 88"/>
                  <a:gd name="T5" fmla="*/ 0 h 108"/>
                  <a:gd name="T6" fmla="*/ 0 60000 65536"/>
                  <a:gd name="T7" fmla="*/ 0 60000 65536"/>
                  <a:gd name="T8" fmla="*/ 0 60000 65536"/>
                  <a:gd name="T9" fmla="*/ 0 w 88"/>
                  <a:gd name="T10" fmla="*/ 0 h 108"/>
                  <a:gd name="T11" fmla="*/ 88 w 88"/>
                  <a:gd name="T12" fmla="*/ 108 h 10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8" h="108">
                    <a:moveTo>
                      <a:pt x="0" y="108"/>
                    </a:moveTo>
                    <a:cubicBezTo>
                      <a:pt x="8" y="99"/>
                      <a:pt x="33" y="74"/>
                      <a:pt x="48" y="56"/>
                    </a:cubicBezTo>
                    <a:cubicBezTo>
                      <a:pt x="63" y="38"/>
                      <a:pt x="80" y="12"/>
                      <a:pt x="88" y="0"/>
                    </a:cubicBezTo>
                  </a:path>
                </a:pathLst>
              </a:custGeom>
              <a:noFill/>
              <a:ln w="38100" cap="flat" cmpd="sng">
                <a:solidFill>
                  <a:srgbClr val="CC3300"/>
                </a:solidFill>
                <a:prstDash val="solid"/>
                <a:round/>
                <a:headEnd type="none" w="sm" len="sm"/>
                <a:tailEnd type="none" w="lg" len="lg"/>
              </a:ln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0759" name="Freeform 38"/>
              <p:cNvSpPr>
                <a:spLocks/>
              </p:cNvSpPr>
              <p:nvPr/>
            </p:nvSpPr>
            <p:spPr bwMode="auto">
              <a:xfrm>
                <a:off x="1729" y="982"/>
                <a:ext cx="16" cy="154"/>
              </a:xfrm>
              <a:custGeom>
                <a:avLst/>
                <a:gdLst>
                  <a:gd name="T0" fmla="*/ 13 w 19"/>
                  <a:gd name="T1" fmla="*/ 154 h 172"/>
                  <a:gd name="T2" fmla="*/ 3 w 19"/>
                  <a:gd name="T3" fmla="*/ 115 h 172"/>
                  <a:gd name="T4" fmla="*/ 3 w 19"/>
                  <a:gd name="T5" fmla="*/ 75 h 172"/>
                  <a:gd name="T6" fmla="*/ 16 w 19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"/>
                  <a:gd name="T13" fmla="*/ 0 h 172"/>
                  <a:gd name="T14" fmla="*/ 19 w 19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" h="172">
                    <a:moveTo>
                      <a:pt x="16" y="172"/>
                    </a:moveTo>
                    <a:cubicBezTo>
                      <a:pt x="14" y="165"/>
                      <a:pt x="5" y="143"/>
                      <a:pt x="3" y="128"/>
                    </a:cubicBezTo>
                    <a:cubicBezTo>
                      <a:pt x="1" y="113"/>
                      <a:pt x="0" y="105"/>
                      <a:pt x="3" y="84"/>
                    </a:cubicBezTo>
                    <a:cubicBezTo>
                      <a:pt x="6" y="63"/>
                      <a:pt x="16" y="17"/>
                      <a:pt x="19" y="0"/>
                    </a:cubicBezTo>
                  </a:path>
                </a:pathLst>
              </a:custGeom>
              <a:noFill/>
              <a:ln w="38100" cap="flat" cmpd="sng">
                <a:solidFill>
                  <a:srgbClr val="CC3300"/>
                </a:solidFill>
                <a:prstDash val="solid"/>
                <a:round/>
                <a:headEnd type="none" w="sm" len="sm"/>
                <a:tailEnd type="none" w="lg" len="lg"/>
              </a:ln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0760" name="Freeform 47"/>
              <p:cNvSpPr>
                <a:spLocks/>
              </p:cNvSpPr>
              <p:nvPr/>
            </p:nvSpPr>
            <p:spPr bwMode="auto">
              <a:xfrm>
                <a:off x="1440" y="1056"/>
                <a:ext cx="160" cy="379"/>
              </a:xfrm>
              <a:custGeom>
                <a:avLst/>
                <a:gdLst>
                  <a:gd name="T0" fmla="*/ 0 w 189"/>
                  <a:gd name="T1" fmla="*/ 0 h 423"/>
                  <a:gd name="T2" fmla="*/ 10 w 189"/>
                  <a:gd name="T3" fmla="*/ 175 h 423"/>
                  <a:gd name="T4" fmla="*/ 15 w 189"/>
                  <a:gd name="T5" fmla="*/ 288 h 423"/>
                  <a:gd name="T6" fmla="*/ 15 w 189"/>
                  <a:gd name="T7" fmla="*/ 323 h 423"/>
                  <a:gd name="T8" fmla="*/ 18 w 189"/>
                  <a:gd name="T9" fmla="*/ 357 h 423"/>
                  <a:gd name="T10" fmla="*/ 33 w 189"/>
                  <a:gd name="T11" fmla="*/ 379 h 423"/>
                  <a:gd name="T12" fmla="*/ 74 w 189"/>
                  <a:gd name="T13" fmla="*/ 366 h 423"/>
                  <a:gd name="T14" fmla="*/ 109 w 189"/>
                  <a:gd name="T15" fmla="*/ 314 h 423"/>
                  <a:gd name="T16" fmla="*/ 160 w 189"/>
                  <a:gd name="T17" fmla="*/ 126 h 42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9"/>
                  <a:gd name="T28" fmla="*/ 0 h 423"/>
                  <a:gd name="T29" fmla="*/ 189 w 189"/>
                  <a:gd name="T30" fmla="*/ 423 h 42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9" h="423">
                    <a:moveTo>
                      <a:pt x="0" y="0"/>
                    </a:moveTo>
                    <a:lnTo>
                      <a:pt x="12" y="195"/>
                    </a:lnTo>
                    <a:lnTo>
                      <a:pt x="18" y="321"/>
                    </a:lnTo>
                    <a:lnTo>
                      <a:pt x="18" y="360"/>
                    </a:lnTo>
                    <a:lnTo>
                      <a:pt x="21" y="399"/>
                    </a:lnTo>
                    <a:lnTo>
                      <a:pt x="39" y="423"/>
                    </a:lnTo>
                    <a:lnTo>
                      <a:pt x="87" y="408"/>
                    </a:lnTo>
                    <a:lnTo>
                      <a:pt x="129" y="351"/>
                    </a:lnTo>
                    <a:lnTo>
                      <a:pt x="189" y="141"/>
                    </a:ln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stealth" w="lg" len="lg"/>
              </a:ln>
            </p:spPr>
            <p:txBody>
              <a:bodyPr anchor="ctr"/>
              <a:lstStyle/>
              <a:p>
                <a:endParaRPr lang="en-US"/>
              </a:p>
            </p:txBody>
          </p:sp>
        </p:grpSp>
        <p:cxnSp>
          <p:nvCxnSpPr>
            <p:cNvPr id="30741" name="AutoShape 49"/>
            <p:cNvCxnSpPr>
              <a:cxnSpLocks noChangeShapeType="1"/>
              <a:stCxn id="30737" idx="1"/>
              <a:endCxn id="30750" idx="6"/>
            </p:cNvCxnSpPr>
            <p:nvPr/>
          </p:nvCxnSpPr>
          <p:spPr bwMode="auto">
            <a:xfrm flipH="1" flipV="1">
              <a:off x="1691" y="875"/>
              <a:ext cx="581" cy="244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stealth" w="lg" len="lg"/>
            </a:ln>
          </p:spPr>
        </p:cxnSp>
      </p:grpSp>
      <p:sp>
        <p:nvSpPr>
          <p:cNvPr id="30724" name="Text Box 59"/>
          <p:cNvSpPr txBox="1">
            <a:spLocks noChangeArrowheads="1"/>
          </p:cNvSpPr>
          <p:nvPr/>
        </p:nvSpPr>
        <p:spPr bwMode="auto">
          <a:xfrm>
            <a:off x="2419350" y="3762375"/>
            <a:ext cx="6629400" cy="3000375"/>
          </a:xfrm>
          <a:prstGeom prst="rect">
            <a:avLst/>
          </a:prstGeom>
          <a:solidFill>
            <a:schemeClr val="bg1"/>
          </a:solidFill>
          <a:ln w="15875" algn="ctr">
            <a:solidFill>
              <a:schemeClr val="tx1"/>
            </a:solidFill>
            <a:miter lim="800000"/>
            <a:headEnd type="none" w="sm" len="sm"/>
            <a:tailEnd type="none" w="lg" len="lg"/>
          </a:ln>
        </p:spPr>
        <p:txBody>
          <a:bodyPr>
            <a:spAutoFit/>
          </a:bodyPr>
          <a:lstStyle/>
          <a:p>
            <a:pPr eaLnBrk="0" hangingPunct="0">
              <a:spcAft>
                <a:spcPts val="600"/>
              </a:spcAft>
            </a:pPr>
            <a:r>
              <a:rPr lang="en-US" sz="1700">
                <a:latin typeface="Arial" charset="0"/>
              </a:rPr>
              <a:t>No arterial catheter needed.</a:t>
            </a:r>
          </a:p>
          <a:p>
            <a:pPr eaLnBrk="0" hangingPunct="0">
              <a:spcAft>
                <a:spcPts val="600"/>
              </a:spcAft>
            </a:pPr>
            <a:r>
              <a:rPr lang="en-US" sz="1700">
                <a:latin typeface="Arial" charset="0"/>
              </a:rPr>
              <a:t>Repeated measurements can be made.</a:t>
            </a:r>
          </a:p>
          <a:p>
            <a:pPr eaLnBrk="0" hangingPunct="0">
              <a:spcAft>
                <a:spcPts val="600"/>
              </a:spcAft>
            </a:pPr>
            <a:r>
              <a:rPr lang="en-US" sz="1700">
                <a:latin typeface="Arial" charset="0"/>
              </a:rPr>
              <a:t>Saline is safe.</a:t>
            </a:r>
          </a:p>
          <a:p>
            <a:pPr eaLnBrk="0" hangingPunct="0">
              <a:spcAft>
                <a:spcPts val="600"/>
              </a:spcAft>
            </a:pPr>
            <a:r>
              <a:rPr lang="en-US" sz="1700">
                <a:latin typeface="Arial" charset="0"/>
              </a:rPr>
              <a:t>A small bolus of saline at ~10</a:t>
            </a:r>
            <a:r>
              <a:rPr lang="en-US" sz="1700" baseline="30000">
                <a:latin typeface="Arial" charset="0"/>
              </a:rPr>
              <a:t>o</a:t>
            </a:r>
            <a:r>
              <a:rPr lang="en-US" sz="1700">
                <a:latin typeface="Arial" charset="0"/>
              </a:rPr>
              <a:t> C is injected into the right atrium via a venous catheter. The saline mixes with blood and the blood temperature is measured by a thermistor in the pulmonary artery.</a:t>
            </a:r>
          </a:p>
          <a:p>
            <a:pPr eaLnBrk="0" hangingPunct="0">
              <a:spcAft>
                <a:spcPts val="600"/>
              </a:spcAft>
            </a:pPr>
            <a:r>
              <a:rPr lang="en-US" sz="1700">
                <a:latin typeface="Arial" charset="0"/>
              </a:rPr>
              <a:t>Knowing the volume and temperature of the saline bolus and the average blood temperature during the interval between t</a:t>
            </a:r>
            <a:r>
              <a:rPr lang="en-US" sz="1700" baseline="-25000">
                <a:latin typeface="Arial" charset="0"/>
              </a:rPr>
              <a:t>1</a:t>
            </a:r>
            <a:r>
              <a:rPr lang="en-US" sz="1700">
                <a:latin typeface="Arial" charset="0"/>
              </a:rPr>
              <a:t> and t</a:t>
            </a:r>
            <a:r>
              <a:rPr lang="en-US" sz="1700" baseline="-25000">
                <a:latin typeface="Arial" charset="0"/>
              </a:rPr>
              <a:t>2</a:t>
            </a:r>
            <a:r>
              <a:rPr lang="en-US" sz="1700">
                <a:latin typeface="Arial" charset="0"/>
              </a:rPr>
              <a:t>, the volume of blood flowing during the interval (= cardiac output) can be calculated.</a:t>
            </a:r>
          </a:p>
        </p:txBody>
      </p:sp>
      <p:grpSp>
        <p:nvGrpSpPr>
          <p:cNvPr id="30725" name="Group 77"/>
          <p:cNvGrpSpPr>
            <a:grpSpLocks/>
          </p:cNvGrpSpPr>
          <p:nvPr/>
        </p:nvGrpSpPr>
        <p:grpSpPr bwMode="auto">
          <a:xfrm>
            <a:off x="5337175" y="506413"/>
            <a:ext cx="3606800" cy="2805112"/>
            <a:chOff x="3362" y="319"/>
            <a:chExt cx="2272" cy="1767"/>
          </a:xfrm>
        </p:grpSpPr>
        <p:sp>
          <p:nvSpPr>
            <p:cNvPr id="30726" name="Text Box 60"/>
            <p:cNvSpPr txBox="1">
              <a:spLocks noChangeArrowheads="1"/>
            </p:cNvSpPr>
            <p:nvPr/>
          </p:nvSpPr>
          <p:spPr bwMode="auto">
            <a:xfrm>
              <a:off x="3918" y="319"/>
              <a:ext cx="265" cy="221"/>
            </a:xfrm>
            <a:prstGeom prst="rect">
              <a:avLst/>
            </a:prstGeom>
            <a:solidFill>
              <a:schemeClr val="bg1"/>
            </a:solidFill>
            <a:ln w="15875" algn="ctr">
              <a:noFill/>
              <a:miter lim="800000"/>
              <a:headEnd type="none" w="sm" len="sm"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t1</a:t>
              </a:r>
            </a:p>
          </p:txBody>
        </p:sp>
        <p:sp>
          <p:nvSpPr>
            <p:cNvPr id="30727" name="Text Box 61"/>
            <p:cNvSpPr txBox="1">
              <a:spLocks noChangeArrowheads="1"/>
            </p:cNvSpPr>
            <p:nvPr/>
          </p:nvSpPr>
          <p:spPr bwMode="auto">
            <a:xfrm>
              <a:off x="5183" y="319"/>
              <a:ext cx="265" cy="221"/>
            </a:xfrm>
            <a:prstGeom prst="rect">
              <a:avLst/>
            </a:prstGeom>
            <a:solidFill>
              <a:schemeClr val="bg1"/>
            </a:solidFill>
            <a:ln w="15875" algn="ctr">
              <a:noFill/>
              <a:miter lim="800000"/>
              <a:headEnd type="none" w="sm" len="sm"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t2</a:t>
              </a:r>
            </a:p>
          </p:txBody>
        </p:sp>
        <p:grpSp>
          <p:nvGrpSpPr>
            <p:cNvPr id="30728" name="Group 9"/>
            <p:cNvGrpSpPr>
              <a:grpSpLocks/>
            </p:cNvGrpSpPr>
            <p:nvPr/>
          </p:nvGrpSpPr>
          <p:grpSpPr bwMode="auto">
            <a:xfrm flipV="1">
              <a:off x="3824" y="605"/>
              <a:ext cx="1695" cy="1248"/>
              <a:chOff x="1344" y="912"/>
              <a:chExt cx="2784" cy="2064"/>
            </a:xfrm>
          </p:grpSpPr>
          <p:sp>
            <p:nvSpPr>
              <p:cNvPr id="30735" name="Line 10"/>
              <p:cNvSpPr>
                <a:spLocks noChangeShapeType="1"/>
              </p:cNvSpPr>
              <p:nvPr/>
            </p:nvSpPr>
            <p:spPr bwMode="auto">
              <a:xfrm>
                <a:off x="1344" y="912"/>
                <a:ext cx="0" cy="2064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none" w="lg" len="lg"/>
              </a:ln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0736" name="Line 11"/>
              <p:cNvSpPr>
                <a:spLocks noChangeShapeType="1"/>
              </p:cNvSpPr>
              <p:nvPr/>
            </p:nvSpPr>
            <p:spPr bwMode="auto">
              <a:xfrm>
                <a:off x="1344" y="2976"/>
                <a:ext cx="2784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none" w="lg" len="lg"/>
              </a:ln>
            </p:spPr>
            <p:txBody>
              <a:bodyPr anchor="ctr"/>
              <a:lstStyle/>
              <a:p>
                <a:endParaRPr lang="en-US"/>
              </a:p>
            </p:txBody>
          </p:sp>
        </p:grpSp>
        <p:sp>
          <p:nvSpPr>
            <p:cNvPr id="30729" name="Freeform 12"/>
            <p:cNvSpPr>
              <a:spLocks/>
            </p:cNvSpPr>
            <p:nvPr/>
          </p:nvSpPr>
          <p:spPr bwMode="auto">
            <a:xfrm flipV="1">
              <a:off x="4027" y="605"/>
              <a:ext cx="1392" cy="963"/>
            </a:xfrm>
            <a:custGeom>
              <a:avLst/>
              <a:gdLst>
                <a:gd name="T0" fmla="*/ 0 w 2012"/>
                <a:gd name="T1" fmla="*/ 952 h 1259"/>
                <a:gd name="T2" fmla="*/ 205 w 2012"/>
                <a:gd name="T3" fmla="*/ 324 h 1259"/>
                <a:gd name="T4" fmla="*/ 292 w 2012"/>
                <a:gd name="T5" fmla="*/ 111 h 1259"/>
                <a:gd name="T6" fmla="*/ 445 w 2012"/>
                <a:gd name="T7" fmla="*/ 8 h 1259"/>
                <a:gd name="T8" fmla="*/ 646 w 2012"/>
                <a:gd name="T9" fmla="*/ 162 h 1259"/>
                <a:gd name="T10" fmla="*/ 822 w 2012"/>
                <a:gd name="T11" fmla="*/ 440 h 1259"/>
                <a:gd name="T12" fmla="*/ 1022 w 2012"/>
                <a:gd name="T13" fmla="*/ 686 h 1259"/>
                <a:gd name="T14" fmla="*/ 1234 w 2012"/>
                <a:gd name="T15" fmla="*/ 888 h 1259"/>
                <a:gd name="T16" fmla="*/ 1392 w 2012"/>
                <a:gd name="T17" fmla="*/ 963 h 125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12"/>
                <a:gd name="T28" fmla="*/ 0 h 1259"/>
                <a:gd name="T29" fmla="*/ 2012 w 2012"/>
                <a:gd name="T30" fmla="*/ 1259 h 125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12" h="1259">
                  <a:moveTo>
                    <a:pt x="0" y="1245"/>
                  </a:moveTo>
                  <a:cubicBezTo>
                    <a:pt x="49" y="1108"/>
                    <a:pt x="227" y="607"/>
                    <a:pt x="297" y="424"/>
                  </a:cubicBezTo>
                  <a:cubicBezTo>
                    <a:pt x="367" y="241"/>
                    <a:pt x="364" y="214"/>
                    <a:pt x="422" y="145"/>
                  </a:cubicBezTo>
                  <a:cubicBezTo>
                    <a:pt x="480" y="76"/>
                    <a:pt x="558" y="0"/>
                    <a:pt x="643" y="11"/>
                  </a:cubicBezTo>
                  <a:cubicBezTo>
                    <a:pt x="728" y="22"/>
                    <a:pt x="843" y="118"/>
                    <a:pt x="934" y="212"/>
                  </a:cubicBezTo>
                  <a:cubicBezTo>
                    <a:pt x="1025" y="306"/>
                    <a:pt x="1098" y="461"/>
                    <a:pt x="1188" y="575"/>
                  </a:cubicBezTo>
                  <a:cubicBezTo>
                    <a:pt x="1278" y="690"/>
                    <a:pt x="1378" y="799"/>
                    <a:pt x="1477" y="897"/>
                  </a:cubicBezTo>
                  <a:cubicBezTo>
                    <a:pt x="1576" y="994"/>
                    <a:pt x="1694" y="1101"/>
                    <a:pt x="1783" y="1161"/>
                  </a:cubicBezTo>
                  <a:cubicBezTo>
                    <a:pt x="1872" y="1221"/>
                    <a:pt x="1965" y="1239"/>
                    <a:pt x="2012" y="1259"/>
                  </a:cubicBez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lg" len="lg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0730" name="Text Box 55"/>
            <p:cNvSpPr txBox="1">
              <a:spLocks noChangeArrowheads="1"/>
            </p:cNvSpPr>
            <p:nvPr/>
          </p:nvSpPr>
          <p:spPr bwMode="auto">
            <a:xfrm>
              <a:off x="4357" y="319"/>
              <a:ext cx="387" cy="221"/>
            </a:xfrm>
            <a:prstGeom prst="rect">
              <a:avLst/>
            </a:prstGeom>
            <a:solidFill>
              <a:schemeClr val="bg1"/>
            </a:solidFill>
            <a:ln w="15875" algn="ctr">
              <a:noFill/>
              <a:miter lim="800000"/>
              <a:headEnd type="none" w="sm" len="sm"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time</a:t>
              </a:r>
            </a:p>
          </p:txBody>
        </p:sp>
        <p:sp>
          <p:nvSpPr>
            <p:cNvPr id="30731" name="Text Box 56"/>
            <p:cNvSpPr txBox="1">
              <a:spLocks noChangeArrowheads="1"/>
            </p:cNvSpPr>
            <p:nvPr/>
          </p:nvSpPr>
          <p:spPr bwMode="auto">
            <a:xfrm rot="5400000" flipV="1">
              <a:off x="2989" y="1346"/>
              <a:ext cx="1258" cy="221"/>
            </a:xfrm>
            <a:prstGeom prst="rect">
              <a:avLst/>
            </a:prstGeom>
            <a:solidFill>
              <a:schemeClr val="bg1"/>
            </a:solidFill>
            <a:ln w="15875" algn="ctr">
              <a:noFill/>
              <a:miter lim="800000"/>
              <a:headEnd type="none" w="sm" len="sm"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Blood temperature</a:t>
              </a:r>
            </a:p>
          </p:txBody>
        </p:sp>
        <p:sp>
          <p:nvSpPr>
            <p:cNvPr id="30732" name="Line 63"/>
            <p:cNvSpPr>
              <a:spLocks noChangeShapeType="1"/>
            </p:cNvSpPr>
            <p:nvPr/>
          </p:nvSpPr>
          <p:spPr bwMode="auto">
            <a:xfrm>
              <a:off x="3819" y="333"/>
              <a:ext cx="0" cy="24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none" w="sm" len="sm"/>
              <a:tailEnd type="stealth" w="lg" len="lg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0733" name="Text Box 65"/>
            <p:cNvSpPr txBox="1">
              <a:spLocks noChangeArrowheads="1"/>
            </p:cNvSpPr>
            <p:nvPr/>
          </p:nvSpPr>
          <p:spPr bwMode="auto">
            <a:xfrm>
              <a:off x="3885" y="1852"/>
              <a:ext cx="1749" cy="221"/>
            </a:xfrm>
            <a:prstGeom prst="rect">
              <a:avLst/>
            </a:prstGeom>
            <a:solidFill>
              <a:schemeClr val="bg1"/>
            </a:solidFill>
            <a:ln w="15875" algn="ctr">
              <a:noFill/>
              <a:miter lim="800000"/>
              <a:headEnd type="none" w="sm" len="sm"/>
              <a:tailEnd type="none" w="lg" len="lg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Arrow: cold saline injection</a:t>
              </a:r>
            </a:p>
          </p:txBody>
        </p:sp>
        <p:sp>
          <p:nvSpPr>
            <p:cNvPr id="30734" name="Text Box 76"/>
            <p:cNvSpPr txBox="1">
              <a:spLocks noChangeArrowheads="1"/>
            </p:cNvSpPr>
            <p:nvPr/>
          </p:nvSpPr>
          <p:spPr bwMode="auto">
            <a:xfrm>
              <a:off x="3362" y="524"/>
              <a:ext cx="413" cy="212"/>
            </a:xfrm>
            <a:prstGeom prst="rect">
              <a:avLst/>
            </a:prstGeom>
            <a:solidFill>
              <a:schemeClr val="bg1"/>
            </a:solidFill>
            <a:ln w="15875" algn="ctr">
              <a:noFill/>
              <a:miter lim="800000"/>
              <a:headEnd type="none" w="sm" len="sm"/>
              <a:tailEnd type="none" w="lg" len="lg"/>
            </a:ln>
          </p:spPr>
          <p:txBody>
            <a:bodyPr>
              <a:spAutoFit/>
            </a:bodyPr>
            <a:lstStyle/>
            <a:p>
              <a:pPr algn="r" eaLnBrk="0" hangingPunct="0"/>
              <a:r>
                <a:rPr lang="en-US" sz="1600">
                  <a:latin typeface="Arial" charset="0"/>
                </a:rPr>
                <a:t>38 C</a:t>
              </a: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403475" y="111125"/>
            <a:ext cx="4302125" cy="382588"/>
          </a:xfrm>
        </p:spPr>
        <p:txBody>
          <a:bodyPr/>
          <a:lstStyle/>
          <a:p>
            <a:pPr algn="ctr" eaLnBrk="1" hangingPunct="1"/>
            <a:r>
              <a:rPr lang="en-US" smtClean="0"/>
              <a:t>Pathway of blood flow in the Circulation</a:t>
            </a:r>
          </a:p>
        </p:txBody>
      </p:sp>
      <p:sp>
        <p:nvSpPr>
          <p:cNvPr id="16387" name="Text Box 32"/>
          <p:cNvSpPr txBox="1">
            <a:spLocks noChangeArrowheads="1"/>
          </p:cNvSpPr>
          <p:nvPr/>
        </p:nvSpPr>
        <p:spPr bwMode="auto">
          <a:xfrm>
            <a:off x="1785938" y="5635625"/>
            <a:ext cx="5943600" cy="625475"/>
          </a:xfrm>
          <a:prstGeom prst="rect">
            <a:avLst/>
          </a:prstGeom>
          <a:solidFill>
            <a:schemeClr val="bg1"/>
          </a:solidFill>
          <a:ln w="15875" algn="ctr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anchor="ctr">
            <a:spAutoFit/>
          </a:bodyPr>
          <a:lstStyle/>
          <a:p>
            <a:pPr>
              <a:spcAft>
                <a:spcPct val="10000"/>
              </a:spcAft>
            </a:pPr>
            <a:r>
              <a:rPr lang="en-US" sz="1700">
                <a:solidFill>
                  <a:schemeClr val="tx2"/>
                </a:solidFill>
                <a:latin typeface="Arial" charset="0"/>
              </a:rPr>
              <a:t>What is the pressure gradient (</a:t>
            </a:r>
            <a:r>
              <a:rPr lang="en-US" sz="1700">
                <a:solidFill>
                  <a:schemeClr val="tx2"/>
                </a:solidFill>
                <a:latin typeface="Symbol" pitchFamily="18" charset="2"/>
              </a:rPr>
              <a:t>D</a:t>
            </a:r>
            <a:r>
              <a:rPr lang="en-US" sz="1700">
                <a:solidFill>
                  <a:schemeClr val="tx2"/>
                </a:solidFill>
                <a:latin typeface="Arial" charset="0"/>
              </a:rPr>
              <a:t>P) that drives blood around the systemic circulation? Around the pulmonary circulation?</a:t>
            </a:r>
          </a:p>
        </p:txBody>
      </p:sp>
      <p:grpSp>
        <p:nvGrpSpPr>
          <p:cNvPr id="16388" name="Group 40"/>
          <p:cNvGrpSpPr>
            <a:grpSpLocks/>
          </p:cNvGrpSpPr>
          <p:nvPr/>
        </p:nvGrpSpPr>
        <p:grpSpPr bwMode="auto">
          <a:xfrm>
            <a:off x="1970088" y="1012825"/>
            <a:ext cx="5764212" cy="4402138"/>
            <a:chOff x="1241" y="638"/>
            <a:chExt cx="3631" cy="2773"/>
          </a:xfrm>
        </p:grpSpPr>
        <p:sp>
          <p:nvSpPr>
            <p:cNvPr id="16389" name="Rectangle 5"/>
            <p:cNvSpPr>
              <a:spLocks noChangeArrowheads="1"/>
            </p:cNvSpPr>
            <p:nvPr/>
          </p:nvSpPr>
          <p:spPr bwMode="auto">
            <a:xfrm>
              <a:off x="2429" y="1076"/>
              <a:ext cx="864" cy="22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 anchorCtr="1">
              <a:spAutoFit/>
            </a:bodyPr>
            <a:lstStyle/>
            <a:p>
              <a:r>
                <a:rPr lang="en-US" sz="1600">
                  <a:solidFill>
                    <a:srgbClr val="FF0000"/>
                  </a:solidFill>
                  <a:latin typeface="Arial" charset="0"/>
                </a:rPr>
                <a:t>Lft ventricle</a:t>
              </a:r>
            </a:p>
          </p:txBody>
        </p:sp>
        <p:sp>
          <p:nvSpPr>
            <p:cNvPr id="16390" name="Rectangle 6"/>
            <p:cNvSpPr>
              <a:spLocks noChangeArrowheads="1"/>
            </p:cNvSpPr>
            <p:nvPr/>
          </p:nvSpPr>
          <p:spPr bwMode="auto">
            <a:xfrm>
              <a:off x="2490" y="643"/>
              <a:ext cx="743" cy="22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 anchorCtr="1">
              <a:spAutoFit/>
            </a:bodyPr>
            <a:lstStyle/>
            <a:p>
              <a:r>
                <a:rPr lang="en-US" sz="1600">
                  <a:solidFill>
                    <a:srgbClr val="FF0000"/>
                  </a:solidFill>
                  <a:latin typeface="Arial" charset="0"/>
                </a:rPr>
                <a:t>Lft atrium</a:t>
              </a:r>
            </a:p>
          </p:txBody>
        </p:sp>
        <p:sp>
          <p:nvSpPr>
            <p:cNvPr id="16391" name="Rectangle 7"/>
            <p:cNvSpPr>
              <a:spLocks noChangeArrowheads="1"/>
            </p:cNvSpPr>
            <p:nvPr/>
          </p:nvSpPr>
          <p:spPr bwMode="auto">
            <a:xfrm>
              <a:off x="2525" y="1511"/>
              <a:ext cx="672" cy="376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 anchorCtr="1">
              <a:spAutoFit/>
            </a:bodyPr>
            <a:lstStyle/>
            <a:p>
              <a:r>
                <a:rPr lang="en-US" sz="1600">
                  <a:solidFill>
                    <a:srgbClr val="FF0000"/>
                  </a:solidFill>
                  <a:latin typeface="Arial" charset="0"/>
                </a:rPr>
                <a:t>systemic arteries</a:t>
              </a:r>
            </a:p>
          </p:txBody>
        </p:sp>
        <p:sp>
          <p:nvSpPr>
            <p:cNvPr id="16392" name="Rectangle 8"/>
            <p:cNvSpPr>
              <a:spLocks noChangeArrowheads="1"/>
            </p:cNvSpPr>
            <p:nvPr/>
          </p:nvSpPr>
          <p:spPr bwMode="auto">
            <a:xfrm>
              <a:off x="2477" y="2110"/>
              <a:ext cx="768" cy="376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 anchorCtr="1">
              <a:spAutoFit/>
            </a:bodyPr>
            <a:lstStyle/>
            <a:p>
              <a:r>
                <a:rPr lang="en-US" sz="1600">
                  <a:solidFill>
                    <a:srgbClr val="FF0000"/>
                  </a:solidFill>
                  <a:latin typeface="Arial" charset="0"/>
                </a:rPr>
                <a:t>systemic capillaries</a:t>
              </a:r>
            </a:p>
          </p:txBody>
        </p:sp>
        <p:sp>
          <p:nvSpPr>
            <p:cNvPr id="16393" name="Rectangle 9"/>
            <p:cNvSpPr>
              <a:spLocks noChangeArrowheads="1"/>
            </p:cNvSpPr>
            <p:nvPr/>
          </p:nvSpPr>
          <p:spPr bwMode="auto">
            <a:xfrm>
              <a:off x="2520" y="3035"/>
              <a:ext cx="682" cy="376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 anchorCtr="1">
              <a:spAutoFit/>
            </a:bodyPr>
            <a:lstStyle/>
            <a:p>
              <a:r>
                <a:rPr lang="en-US" sz="1600" dirty="0">
                  <a:solidFill>
                    <a:schemeClr val="accent2">
                      <a:lumMod val="75000"/>
                    </a:schemeClr>
                  </a:solidFill>
                  <a:latin typeface="Arial" charset="0"/>
                </a:rPr>
                <a:t>systemic veins</a:t>
              </a:r>
            </a:p>
          </p:txBody>
        </p:sp>
        <p:sp>
          <p:nvSpPr>
            <p:cNvPr id="16394" name="Rectangle 10"/>
            <p:cNvSpPr>
              <a:spLocks noChangeArrowheads="1"/>
            </p:cNvSpPr>
            <p:nvPr/>
          </p:nvSpPr>
          <p:spPr bwMode="auto">
            <a:xfrm>
              <a:off x="1313" y="642"/>
              <a:ext cx="720" cy="22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 anchorCtr="1">
              <a:spAutoFit/>
            </a:bodyPr>
            <a:lstStyle/>
            <a:p>
              <a:r>
                <a:rPr lang="en-US" sz="1600">
                  <a:solidFill>
                    <a:schemeClr val="accent2"/>
                  </a:solidFill>
                  <a:latin typeface="Arial" charset="0"/>
                </a:rPr>
                <a:t>Rt atrium</a:t>
              </a:r>
            </a:p>
          </p:txBody>
        </p:sp>
        <p:sp>
          <p:nvSpPr>
            <p:cNvPr id="16395" name="Rectangle 11"/>
            <p:cNvSpPr>
              <a:spLocks noChangeArrowheads="1"/>
            </p:cNvSpPr>
            <p:nvPr/>
          </p:nvSpPr>
          <p:spPr bwMode="auto">
            <a:xfrm>
              <a:off x="1241" y="1075"/>
              <a:ext cx="864" cy="22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 anchorCtr="1">
              <a:spAutoFit/>
            </a:bodyPr>
            <a:lstStyle/>
            <a:p>
              <a:r>
                <a:rPr lang="en-US" sz="1600">
                  <a:solidFill>
                    <a:schemeClr val="accent2"/>
                  </a:solidFill>
                  <a:latin typeface="Arial" charset="0"/>
                </a:rPr>
                <a:t>Rt ventricle</a:t>
              </a:r>
            </a:p>
          </p:txBody>
        </p:sp>
        <p:sp>
          <p:nvSpPr>
            <p:cNvPr id="16396" name="Rectangle 12"/>
            <p:cNvSpPr>
              <a:spLocks noChangeArrowheads="1"/>
            </p:cNvSpPr>
            <p:nvPr/>
          </p:nvSpPr>
          <p:spPr bwMode="auto">
            <a:xfrm>
              <a:off x="1285" y="1514"/>
              <a:ext cx="776" cy="376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 anchorCtr="1">
              <a:spAutoFit/>
            </a:bodyPr>
            <a:lstStyle/>
            <a:p>
              <a:r>
                <a:rPr lang="en-US" sz="1600">
                  <a:solidFill>
                    <a:schemeClr val="accent2"/>
                  </a:solidFill>
                  <a:latin typeface="Arial" charset="0"/>
                </a:rPr>
                <a:t>pulmonary arteries</a:t>
              </a:r>
            </a:p>
          </p:txBody>
        </p:sp>
        <p:sp>
          <p:nvSpPr>
            <p:cNvPr id="16397" name="Rectangle 13"/>
            <p:cNvSpPr>
              <a:spLocks noChangeArrowheads="1"/>
            </p:cNvSpPr>
            <p:nvPr/>
          </p:nvSpPr>
          <p:spPr bwMode="auto">
            <a:xfrm>
              <a:off x="1263" y="2110"/>
              <a:ext cx="821" cy="376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 anchorCtr="1">
              <a:spAutoFit/>
            </a:bodyPr>
            <a:lstStyle/>
            <a:p>
              <a:r>
                <a:rPr lang="en-US" sz="1600">
                  <a:solidFill>
                    <a:schemeClr val="accent2"/>
                  </a:solidFill>
                  <a:latin typeface="Arial" charset="0"/>
                </a:rPr>
                <a:t>pulmonary capillaries</a:t>
              </a:r>
            </a:p>
          </p:txBody>
        </p:sp>
        <p:sp>
          <p:nvSpPr>
            <p:cNvPr id="16398" name="Rectangle 14"/>
            <p:cNvSpPr>
              <a:spLocks noChangeArrowheads="1"/>
            </p:cNvSpPr>
            <p:nvPr/>
          </p:nvSpPr>
          <p:spPr bwMode="auto">
            <a:xfrm>
              <a:off x="1283" y="2987"/>
              <a:ext cx="781" cy="376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 anchorCtr="1">
              <a:spAutoFit/>
            </a:bodyPr>
            <a:lstStyle/>
            <a:p>
              <a:r>
                <a:rPr lang="en-US" sz="1600">
                  <a:solidFill>
                    <a:schemeClr val="accent2"/>
                  </a:solidFill>
                  <a:latin typeface="Arial" charset="0"/>
                </a:rPr>
                <a:t>pulmonary veins</a:t>
              </a:r>
            </a:p>
          </p:txBody>
        </p:sp>
        <p:cxnSp>
          <p:nvCxnSpPr>
            <p:cNvPr id="16399" name="AutoShape 15"/>
            <p:cNvCxnSpPr>
              <a:cxnSpLocks noChangeShapeType="1"/>
              <a:stCxn id="16390" idx="2"/>
              <a:endCxn id="16389" idx="0"/>
            </p:cNvCxnSpPr>
            <p:nvPr/>
          </p:nvCxnSpPr>
          <p:spPr bwMode="auto">
            <a:xfrm flipH="1">
              <a:off x="2861" y="870"/>
              <a:ext cx="1" cy="201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16400" name="AutoShape 16"/>
            <p:cNvCxnSpPr>
              <a:cxnSpLocks noChangeShapeType="1"/>
              <a:stCxn id="16389" idx="2"/>
              <a:endCxn id="16391" idx="0"/>
            </p:cNvCxnSpPr>
            <p:nvPr/>
          </p:nvCxnSpPr>
          <p:spPr bwMode="auto">
            <a:xfrm>
              <a:off x="2861" y="1303"/>
              <a:ext cx="0" cy="203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16401" name="AutoShape 17"/>
            <p:cNvCxnSpPr>
              <a:cxnSpLocks noChangeShapeType="1"/>
              <a:stCxn id="16391" idx="2"/>
              <a:endCxn id="16392" idx="0"/>
            </p:cNvCxnSpPr>
            <p:nvPr/>
          </p:nvCxnSpPr>
          <p:spPr bwMode="auto">
            <a:xfrm>
              <a:off x="2861" y="1892"/>
              <a:ext cx="0" cy="213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16402" name="AutoShape 18"/>
            <p:cNvCxnSpPr>
              <a:cxnSpLocks noChangeShapeType="1"/>
              <a:stCxn id="16392" idx="2"/>
              <a:endCxn id="16393" idx="0"/>
            </p:cNvCxnSpPr>
            <p:nvPr/>
          </p:nvCxnSpPr>
          <p:spPr bwMode="auto">
            <a:xfrm>
              <a:off x="2861" y="2491"/>
              <a:ext cx="0" cy="539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16403" name="AutoShape 19"/>
            <p:cNvCxnSpPr>
              <a:cxnSpLocks noChangeShapeType="1"/>
              <a:stCxn id="16393" idx="1"/>
              <a:endCxn id="16394" idx="3"/>
            </p:cNvCxnSpPr>
            <p:nvPr/>
          </p:nvCxnSpPr>
          <p:spPr bwMode="auto">
            <a:xfrm rot="10800000">
              <a:off x="2038" y="753"/>
              <a:ext cx="477" cy="2470"/>
            </a:xfrm>
            <a:prstGeom prst="bentConnector3">
              <a:avLst>
                <a:gd name="adj1" fmla="val 49894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16404" name="AutoShape 20"/>
            <p:cNvCxnSpPr>
              <a:cxnSpLocks noChangeShapeType="1"/>
              <a:stCxn id="16398" idx="3"/>
              <a:endCxn id="16390" idx="0"/>
            </p:cNvCxnSpPr>
            <p:nvPr/>
          </p:nvCxnSpPr>
          <p:spPr bwMode="auto">
            <a:xfrm flipV="1">
              <a:off x="2069" y="638"/>
              <a:ext cx="793" cy="2537"/>
            </a:xfrm>
            <a:prstGeom prst="bentConnector4">
              <a:avLst>
                <a:gd name="adj1" fmla="val 26231"/>
                <a:gd name="adj2" fmla="val 105477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  <p:cxnSp>
          <p:nvCxnSpPr>
            <p:cNvPr id="16405" name="AutoShape 21"/>
            <p:cNvCxnSpPr>
              <a:cxnSpLocks noChangeShapeType="1"/>
              <a:stCxn id="16394" idx="2"/>
              <a:endCxn id="16395" idx="0"/>
            </p:cNvCxnSpPr>
            <p:nvPr/>
          </p:nvCxnSpPr>
          <p:spPr bwMode="auto">
            <a:xfrm>
              <a:off x="1673" y="869"/>
              <a:ext cx="0" cy="201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16406" name="AutoShape 22"/>
            <p:cNvCxnSpPr>
              <a:cxnSpLocks noChangeShapeType="1"/>
              <a:stCxn id="16395" idx="2"/>
              <a:endCxn id="16396" idx="0"/>
            </p:cNvCxnSpPr>
            <p:nvPr/>
          </p:nvCxnSpPr>
          <p:spPr bwMode="auto">
            <a:xfrm>
              <a:off x="1673" y="1302"/>
              <a:ext cx="0" cy="207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16407" name="AutoShape 23"/>
            <p:cNvCxnSpPr>
              <a:cxnSpLocks noChangeShapeType="1"/>
              <a:stCxn id="16396" idx="2"/>
              <a:endCxn id="16397" idx="0"/>
            </p:cNvCxnSpPr>
            <p:nvPr/>
          </p:nvCxnSpPr>
          <p:spPr bwMode="auto">
            <a:xfrm>
              <a:off x="1673" y="1895"/>
              <a:ext cx="1" cy="21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16408" name="AutoShape 24"/>
            <p:cNvCxnSpPr>
              <a:cxnSpLocks noChangeShapeType="1"/>
              <a:stCxn id="16397" idx="2"/>
              <a:endCxn id="16398" idx="0"/>
            </p:cNvCxnSpPr>
            <p:nvPr/>
          </p:nvCxnSpPr>
          <p:spPr bwMode="auto">
            <a:xfrm>
              <a:off x="1674" y="2491"/>
              <a:ext cx="0" cy="491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sp>
          <p:nvSpPr>
            <p:cNvPr id="16409" name="Rectangle 25"/>
            <p:cNvSpPr>
              <a:spLocks noChangeArrowheads="1"/>
            </p:cNvSpPr>
            <p:nvPr/>
          </p:nvSpPr>
          <p:spPr bwMode="auto">
            <a:xfrm>
              <a:off x="4032" y="2091"/>
              <a:ext cx="489" cy="376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 anchorCtr="1">
              <a:spAutoFit/>
            </a:bodyPr>
            <a:lstStyle/>
            <a:p>
              <a:r>
                <a:rPr lang="en-US" sz="1600">
                  <a:solidFill>
                    <a:schemeClr val="accent2"/>
                  </a:solidFill>
                  <a:latin typeface="Arial" charset="0"/>
                </a:rPr>
                <a:t>Portal vein</a:t>
              </a:r>
            </a:p>
          </p:txBody>
        </p:sp>
        <p:sp>
          <p:nvSpPr>
            <p:cNvPr id="16410" name="Rectangle 26"/>
            <p:cNvSpPr>
              <a:spLocks noChangeArrowheads="1"/>
            </p:cNvSpPr>
            <p:nvPr/>
          </p:nvSpPr>
          <p:spPr bwMode="auto">
            <a:xfrm>
              <a:off x="3821" y="3112"/>
              <a:ext cx="912" cy="222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 anchorCtr="1">
              <a:spAutoFit/>
            </a:bodyPr>
            <a:lstStyle/>
            <a:p>
              <a:r>
                <a:rPr lang="en-US" sz="1600">
                  <a:solidFill>
                    <a:schemeClr val="accent2"/>
                  </a:solidFill>
                  <a:latin typeface="Arial" charset="0"/>
                </a:rPr>
                <a:t>Hepatic vein</a:t>
              </a:r>
            </a:p>
          </p:txBody>
        </p:sp>
        <p:sp>
          <p:nvSpPr>
            <p:cNvPr id="16411" name="Rectangle 27"/>
            <p:cNvSpPr>
              <a:spLocks noChangeArrowheads="1"/>
            </p:cNvSpPr>
            <p:nvPr/>
          </p:nvSpPr>
          <p:spPr bwMode="auto">
            <a:xfrm>
              <a:off x="3845" y="1511"/>
              <a:ext cx="864" cy="376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 anchorCtr="1">
              <a:spAutoFit/>
            </a:bodyPr>
            <a:lstStyle/>
            <a:p>
              <a:r>
                <a:rPr lang="en-US" sz="1600">
                  <a:solidFill>
                    <a:srgbClr val="FF0000"/>
                  </a:solidFill>
                  <a:latin typeface="Arial" charset="0"/>
                </a:rPr>
                <a:t>Gut, spleen, pancreas</a:t>
              </a:r>
            </a:p>
          </p:txBody>
        </p:sp>
        <p:cxnSp>
          <p:nvCxnSpPr>
            <p:cNvPr id="16412" name="AutoShape 28"/>
            <p:cNvCxnSpPr>
              <a:cxnSpLocks noChangeShapeType="1"/>
              <a:stCxn id="16391" idx="3"/>
              <a:endCxn id="16411" idx="1"/>
            </p:cNvCxnSpPr>
            <p:nvPr/>
          </p:nvCxnSpPr>
          <p:spPr bwMode="auto">
            <a:xfrm>
              <a:off x="3202" y="1699"/>
              <a:ext cx="638" cy="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16413" name="AutoShape 29"/>
            <p:cNvCxnSpPr>
              <a:cxnSpLocks noChangeShapeType="1"/>
              <a:stCxn id="16411" idx="2"/>
              <a:endCxn id="16409" idx="0"/>
            </p:cNvCxnSpPr>
            <p:nvPr/>
          </p:nvCxnSpPr>
          <p:spPr bwMode="auto">
            <a:xfrm>
              <a:off x="4277" y="1892"/>
              <a:ext cx="0" cy="194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16414" name="AutoShape 30"/>
            <p:cNvCxnSpPr>
              <a:cxnSpLocks noChangeShapeType="1"/>
              <a:stCxn id="16409" idx="2"/>
              <a:endCxn id="16416" idx="0"/>
            </p:cNvCxnSpPr>
            <p:nvPr/>
          </p:nvCxnSpPr>
          <p:spPr bwMode="auto">
            <a:xfrm>
              <a:off x="4277" y="2472"/>
              <a:ext cx="0" cy="199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16415" name="AutoShape 31"/>
            <p:cNvCxnSpPr>
              <a:cxnSpLocks noChangeShapeType="1"/>
              <a:stCxn id="16410" idx="1"/>
              <a:endCxn id="16393" idx="3"/>
            </p:cNvCxnSpPr>
            <p:nvPr/>
          </p:nvCxnSpPr>
          <p:spPr bwMode="auto">
            <a:xfrm flipH="1">
              <a:off x="3207" y="3223"/>
              <a:ext cx="609" cy="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sp>
          <p:nvSpPr>
            <p:cNvPr id="16416" name="Rectangle 35"/>
            <p:cNvSpPr>
              <a:spLocks noChangeArrowheads="1"/>
            </p:cNvSpPr>
            <p:nvPr/>
          </p:nvSpPr>
          <p:spPr bwMode="auto">
            <a:xfrm>
              <a:off x="3682" y="2676"/>
              <a:ext cx="1190" cy="222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 anchorCtr="1">
              <a:spAutoFit/>
            </a:bodyPr>
            <a:lstStyle/>
            <a:p>
              <a:r>
                <a:rPr lang="en-US" sz="1600">
                  <a:solidFill>
                    <a:schemeClr val="accent2"/>
                  </a:solidFill>
                  <a:latin typeface="Arial" charset="0"/>
                </a:rPr>
                <a:t>Hepatic sinusoids</a:t>
              </a:r>
            </a:p>
          </p:txBody>
        </p:sp>
        <p:cxnSp>
          <p:nvCxnSpPr>
            <p:cNvPr id="16417" name="AutoShape 36"/>
            <p:cNvCxnSpPr>
              <a:cxnSpLocks noChangeShapeType="1"/>
              <a:stCxn id="16416" idx="2"/>
              <a:endCxn id="16410" idx="0"/>
            </p:cNvCxnSpPr>
            <p:nvPr/>
          </p:nvCxnSpPr>
          <p:spPr bwMode="auto">
            <a:xfrm>
              <a:off x="4277" y="2903"/>
              <a:ext cx="0" cy="204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</p:cxnSp>
        <p:cxnSp>
          <p:nvCxnSpPr>
            <p:cNvPr id="16418" name="AutoShape 37"/>
            <p:cNvCxnSpPr>
              <a:cxnSpLocks noChangeShapeType="1"/>
              <a:stCxn id="16391" idx="3"/>
              <a:endCxn id="16416" idx="1"/>
            </p:cNvCxnSpPr>
            <p:nvPr/>
          </p:nvCxnSpPr>
          <p:spPr bwMode="auto">
            <a:xfrm>
              <a:off x="3202" y="1699"/>
              <a:ext cx="475" cy="1088"/>
            </a:xfrm>
            <a:prstGeom prst="bentConnector3">
              <a:avLst>
                <a:gd name="adj1" fmla="val 49894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</p:spPr>
        </p:cxn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0"/>
          <p:cNvSpPr>
            <a:spLocks noGrp="1" noChangeArrowheads="1"/>
          </p:cNvSpPr>
          <p:nvPr>
            <p:ph type="title"/>
          </p:nvPr>
        </p:nvSpPr>
        <p:spPr>
          <a:xfrm>
            <a:off x="2819400" y="211138"/>
            <a:ext cx="3429000" cy="385762"/>
          </a:xfrm>
          <a:ln w="19050"/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Circulation of water in the body</a:t>
            </a:r>
          </a:p>
        </p:txBody>
      </p:sp>
      <p:sp>
        <p:nvSpPr>
          <p:cNvPr id="17411" name="Text Box 39"/>
          <p:cNvSpPr txBox="1">
            <a:spLocks noChangeArrowheads="1"/>
          </p:cNvSpPr>
          <p:nvPr/>
        </p:nvSpPr>
        <p:spPr bwMode="auto">
          <a:xfrm>
            <a:off x="1066800" y="5002213"/>
            <a:ext cx="7400925" cy="1139825"/>
          </a:xfrm>
          <a:prstGeom prst="rect">
            <a:avLst/>
          </a:prstGeom>
          <a:solidFill>
            <a:schemeClr val="bg1"/>
          </a:solidFill>
          <a:ln w="15875" algn="ctr">
            <a:solidFill>
              <a:schemeClr val="tx2"/>
            </a:solidFill>
            <a:miter lim="800000"/>
            <a:headEnd type="none" w="sm" len="sm"/>
            <a:tailEnd type="none" w="lg" len="lg"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1700">
                <a:latin typeface="Arial" charset="0"/>
              </a:rPr>
              <a:t>Water leaves capillaries following a hydraulic pressure gradient and is returned to the blood via the lymphatics.</a:t>
            </a:r>
          </a:p>
          <a:p>
            <a:pPr eaLnBrk="0" hangingPunct="0"/>
            <a:r>
              <a:rPr lang="en-US" sz="1700">
                <a:latin typeface="Arial" charset="0"/>
              </a:rPr>
              <a:t>In addition, water moves readily across cell membranes in either direction following osmotic pressure gradients.</a:t>
            </a:r>
          </a:p>
        </p:txBody>
      </p:sp>
      <p:sp>
        <p:nvSpPr>
          <p:cNvPr id="17412" name="Rectangle 12"/>
          <p:cNvSpPr>
            <a:spLocks noChangeArrowheads="1"/>
          </p:cNvSpPr>
          <p:nvPr/>
        </p:nvSpPr>
        <p:spPr bwMode="auto">
          <a:xfrm>
            <a:off x="5999163" y="4314825"/>
            <a:ext cx="1747837" cy="363538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1700">
                <a:latin typeface="Arial" charset="0"/>
              </a:rPr>
              <a:t>Lymph vessels</a:t>
            </a:r>
          </a:p>
        </p:txBody>
      </p:sp>
      <p:sp>
        <p:nvSpPr>
          <p:cNvPr id="17413" name="Rectangle 22"/>
          <p:cNvSpPr>
            <a:spLocks noChangeArrowheads="1"/>
          </p:cNvSpPr>
          <p:nvPr/>
        </p:nvSpPr>
        <p:spPr bwMode="auto">
          <a:xfrm>
            <a:off x="2708275" y="4314825"/>
            <a:ext cx="3082925" cy="363538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1700" b="1">
                <a:latin typeface="Arial" charset="0"/>
              </a:rPr>
              <a:t>NFP</a:t>
            </a:r>
            <a:r>
              <a:rPr lang="en-US" sz="1700">
                <a:latin typeface="Arial" charset="0"/>
              </a:rPr>
              <a:t> = net filtration pressure</a:t>
            </a:r>
          </a:p>
        </p:txBody>
      </p:sp>
      <p:cxnSp>
        <p:nvCxnSpPr>
          <p:cNvPr id="17414" name="AutoShape 36"/>
          <p:cNvCxnSpPr>
            <a:cxnSpLocks noChangeShapeType="1"/>
            <a:stCxn id="17412" idx="0"/>
            <a:endCxn id="17427" idx="2"/>
          </p:cNvCxnSpPr>
          <p:nvPr/>
        </p:nvCxnSpPr>
        <p:spPr bwMode="auto">
          <a:xfrm flipV="1">
            <a:off x="6873875" y="3973513"/>
            <a:ext cx="76200" cy="333375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stealth" w="lg" len="lg"/>
          </a:ln>
        </p:spPr>
      </p:cxnSp>
      <p:grpSp>
        <p:nvGrpSpPr>
          <p:cNvPr id="17415" name="Group 43"/>
          <p:cNvGrpSpPr>
            <a:grpSpLocks/>
          </p:cNvGrpSpPr>
          <p:nvPr/>
        </p:nvGrpSpPr>
        <p:grpSpPr bwMode="auto">
          <a:xfrm>
            <a:off x="990600" y="846138"/>
            <a:ext cx="7793038" cy="3133725"/>
            <a:chOff x="624" y="533"/>
            <a:chExt cx="4909" cy="1974"/>
          </a:xfrm>
        </p:grpSpPr>
        <p:grpSp>
          <p:nvGrpSpPr>
            <p:cNvPr id="17416" name="Group 2"/>
            <p:cNvGrpSpPr>
              <a:grpSpLocks/>
            </p:cNvGrpSpPr>
            <p:nvPr/>
          </p:nvGrpSpPr>
          <p:grpSpPr bwMode="auto">
            <a:xfrm>
              <a:off x="624" y="533"/>
              <a:ext cx="4372" cy="1795"/>
              <a:chOff x="352" y="724"/>
              <a:chExt cx="4516" cy="2404"/>
            </a:xfrm>
          </p:grpSpPr>
          <p:sp>
            <p:nvSpPr>
              <p:cNvPr id="17432" name="AutoShape 3"/>
              <p:cNvSpPr>
                <a:spLocks noChangeArrowheads="1"/>
              </p:cNvSpPr>
              <p:nvPr/>
            </p:nvSpPr>
            <p:spPr bwMode="auto">
              <a:xfrm>
                <a:off x="356" y="724"/>
                <a:ext cx="4512" cy="2404"/>
              </a:xfrm>
              <a:prstGeom prst="roundRect">
                <a:avLst>
                  <a:gd name="adj" fmla="val 12495"/>
                </a:avLst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33" name="AutoShape 4"/>
              <p:cNvSpPr>
                <a:spLocks noChangeArrowheads="1"/>
              </p:cNvSpPr>
              <p:nvPr/>
            </p:nvSpPr>
            <p:spPr bwMode="auto">
              <a:xfrm>
                <a:off x="352" y="724"/>
                <a:ext cx="2539" cy="2392"/>
              </a:xfrm>
              <a:prstGeom prst="roundRect">
                <a:avLst>
                  <a:gd name="adj" fmla="val 12495"/>
                </a:avLst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7417" name="Rectangle 8"/>
            <p:cNvSpPr>
              <a:spLocks noChangeArrowheads="1"/>
            </p:cNvSpPr>
            <p:nvPr/>
          </p:nvSpPr>
          <p:spPr bwMode="auto">
            <a:xfrm>
              <a:off x="743" y="556"/>
              <a:ext cx="1116" cy="229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Intracellular fluid</a:t>
              </a:r>
            </a:p>
          </p:txBody>
        </p:sp>
        <p:sp>
          <p:nvSpPr>
            <p:cNvPr id="17418" name="Rectangle 9"/>
            <p:cNvSpPr>
              <a:spLocks noChangeArrowheads="1"/>
            </p:cNvSpPr>
            <p:nvPr/>
          </p:nvSpPr>
          <p:spPr bwMode="auto">
            <a:xfrm>
              <a:off x="4896" y="1219"/>
              <a:ext cx="637" cy="229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Plasma</a:t>
              </a:r>
            </a:p>
          </p:txBody>
        </p:sp>
        <p:sp>
          <p:nvSpPr>
            <p:cNvPr id="17419" name="Rectangle 10"/>
            <p:cNvSpPr>
              <a:spLocks noChangeArrowheads="1"/>
            </p:cNvSpPr>
            <p:nvPr/>
          </p:nvSpPr>
          <p:spPr bwMode="auto">
            <a:xfrm>
              <a:off x="3314" y="568"/>
              <a:ext cx="995" cy="229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Interstitial fluid</a:t>
              </a:r>
            </a:p>
          </p:txBody>
        </p:sp>
        <p:sp>
          <p:nvSpPr>
            <p:cNvPr id="17420" name="Line 11"/>
            <p:cNvSpPr>
              <a:spLocks noChangeShapeType="1"/>
            </p:cNvSpPr>
            <p:nvPr/>
          </p:nvSpPr>
          <p:spPr bwMode="auto">
            <a:xfrm flipH="1">
              <a:off x="4512" y="1349"/>
              <a:ext cx="392" cy="32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7421" name="Group 41"/>
            <p:cNvGrpSpPr>
              <a:grpSpLocks/>
            </p:cNvGrpSpPr>
            <p:nvPr/>
          </p:nvGrpSpPr>
          <p:grpSpPr bwMode="auto">
            <a:xfrm>
              <a:off x="2647" y="1137"/>
              <a:ext cx="767" cy="432"/>
              <a:chOff x="2647" y="1137"/>
              <a:chExt cx="767" cy="432"/>
            </a:xfrm>
          </p:grpSpPr>
          <p:sp>
            <p:nvSpPr>
              <p:cNvPr id="17429" name="Rectangle 14"/>
              <p:cNvSpPr>
                <a:spLocks noChangeArrowheads="1"/>
              </p:cNvSpPr>
              <p:nvPr/>
            </p:nvSpPr>
            <p:spPr bwMode="auto">
              <a:xfrm>
                <a:off x="2647" y="1340"/>
                <a:ext cx="767" cy="229"/>
              </a:xfrm>
              <a:prstGeom prst="rect">
                <a:avLst/>
              </a:prstGeom>
              <a:solidFill>
                <a:schemeClr val="bg1"/>
              </a:solidFill>
              <a:ln w="158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90488" tIns="44450" rIns="90488" bIns="44450">
                <a:spAutoFit/>
              </a:bodyPr>
              <a:lstStyle/>
              <a:p>
                <a:pPr algn="ctr" eaLnBrk="0" hangingPunct="0"/>
                <a:r>
                  <a:rPr lang="en-US" sz="1700" b="1">
                    <a:latin typeface="Arial" charset="0"/>
                  </a:rPr>
                  <a:t>osmosis</a:t>
                </a:r>
              </a:p>
            </p:txBody>
          </p:sp>
          <p:sp>
            <p:nvSpPr>
              <p:cNvPr id="17430" name="Line 19"/>
              <p:cNvSpPr>
                <a:spLocks noChangeShapeType="1"/>
              </p:cNvSpPr>
              <p:nvPr/>
            </p:nvSpPr>
            <p:spPr bwMode="auto">
              <a:xfrm>
                <a:off x="2811" y="1137"/>
                <a:ext cx="440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stealth" w="lg" len="lg"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31" name="Line 20"/>
              <p:cNvSpPr>
                <a:spLocks noChangeShapeType="1"/>
              </p:cNvSpPr>
              <p:nvPr/>
            </p:nvSpPr>
            <p:spPr bwMode="auto">
              <a:xfrm flipH="1">
                <a:off x="2803" y="1238"/>
                <a:ext cx="456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stealth" w="lg" len="lg"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7422" name="Oval 23"/>
            <p:cNvSpPr>
              <a:spLocks noChangeArrowheads="1"/>
            </p:cNvSpPr>
            <p:nvPr/>
          </p:nvSpPr>
          <p:spPr bwMode="auto">
            <a:xfrm>
              <a:off x="3916" y="1413"/>
              <a:ext cx="947" cy="896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3" name="Rectangle 25"/>
            <p:cNvSpPr>
              <a:spLocks noChangeArrowheads="1"/>
            </p:cNvSpPr>
            <p:nvPr/>
          </p:nvSpPr>
          <p:spPr bwMode="auto">
            <a:xfrm>
              <a:off x="3940" y="855"/>
              <a:ext cx="729" cy="229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capillaries</a:t>
              </a:r>
            </a:p>
          </p:txBody>
        </p:sp>
        <p:sp>
          <p:nvSpPr>
            <p:cNvPr id="17424" name="Line 26"/>
            <p:cNvSpPr>
              <a:spLocks noChangeShapeType="1"/>
            </p:cNvSpPr>
            <p:nvPr/>
          </p:nvSpPr>
          <p:spPr bwMode="auto">
            <a:xfrm>
              <a:off x="4404" y="1089"/>
              <a:ext cx="4" cy="30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5" name="Line 33"/>
            <p:cNvSpPr>
              <a:spLocks noChangeShapeType="1"/>
            </p:cNvSpPr>
            <p:nvPr/>
          </p:nvSpPr>
          <p:spPr bwMode="auto">
            <a:xfrm>
              <a:off x="3748" y="1666"/>
              <a:ext cx="44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stealth" w="lg" len="lg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6" name="Line 34"/>
            <p:cNvSpPr>
              <a:spLocks noChangeShapeType="1"/>
            </p:cNvSpPr>
            <p:nvPr/>
          </p:nvSpPr>
          <p:spPr bwMode="auto">
            <a:xfrm flipH="1">
              <a:off x="3740" y="1767"/>
              <a:ext cx="456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stealth" w="lg" len="lg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7" name="Freeform 35"/>
            <p:cNvSpPr>
              <a:spLocks/>
            </p:cNvSpPr>
            <p:nvPr/>
          </p:nvSpPr>
          <p:spPr bwMode="auto">
            <a:xfrm>
              <a:off x="3704" y="1881"/>
              <a:ext cx="1436" cy="626"/>
            </a:xfrm>
            <a:custGeom>
              <a:avLst/>
              <a:gdLst>
                <a:gd name="T0" fmla="*/ 0 w 1359"/>
                <a:gd name="T1" fmla="*/ 338 h 1214"/>
                <a:gd name="T2" fmla="*/ 238 w 1359"/>
                <a:gd name="T3" fmla="*/ 548 h 1214"/>
                <a:gd name="T4" fmla="*/ 674 w 1359"/>
                <a:gd name="T5" fmla="*/ 617 h 1214"/>
                <a:gd name="T6" fmla="*/ 1120 w 1359"/>
                <a:gd name="T7" fmla="*/ 603 h 1214"/>
                <a:gd name="T8" fmla="*/ 1368 w 1359"/>
                <a:gd name="T9" fmla="*/ 485 h 1214"/>
                <a:gd name="T10" fmla="*/ 1418 w 1359"/>
                <a:gd name="T11" fmla="*/ 265 h 1214"/>
                <a:gd name="T12" fmla="*/ 1262 w 1359"/>
                <a:gd name="T13" fmla="*/ 92 h 1214"/>
                <a:gd name="T14" fmla="*/ 803 w 1359"/>
                <a:gd name="T15" fmla="*/ 0 h 12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59"/>
                <a:gd name="T25" fmla="*/ 0 h 1214"/>
                <a:gd name="T26" fmla="*/ 1359 w 1359"/>
                <a:gd name="T27" fmla="*/ 1214 h 121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59" h="1214">
                  <a:moveTo>
                    <a:pt x="0" y="656"/>
                  </a:moveTo>
                  <a:cubicBezTo>
                    <a:pt x="59" y="814"/>
                    <a:pt x="118" y="974"/>
                    <a:pt x="225" y="1063"/>
                  </a:cubicBezTo>
                  <a:cubicBezTo>
                    <a:pt x="332" y="1153"/>
                    <a:pt x="499" y="1180"/>
                    <a:pt x="638" y="1197"/>
                  </a:cubicBezTo>
                  <a:cubicBezTo>
                    <a:pt x="777" y="1214"/>
                    <a:pt x="951" y="1211"/>
                    <a:pt x="1060" y="1169"/>
                  </a:cubicBezTo>
                  <a:cubicBezTo>
                    <a:pt x="1170" y="1126"/>
                    <a:pt x="1248" y="1050"/>
                    <a:pt x="1295" y="940"/>
                  </a:cubicBezTo>
                  <a:cubicBezTo>
                    <a:pt x="1342" y="830"/>
                    <a:pt x="1359" y="640"/>
                    <a:pt x="1342" y="513"/>
                  </a:cubicBezTo>
                  <a:cubicBezTo>
                    <a:pt x="1325" y="386"/>
                    <a:pt x="1291" y="264"/>
                    <a:pt x="1194" y="178"/>
                  </a:cubicBezTo>
                  <a:cubicBezTo>
                    <a:pt x="1097" y="92"/>
                    <a:pt x="850" y="37"/>
                    <a:pt x="760" y="0"/>
                  </a:cubicBezTo>
                </a:path>
              </a:pathLst>
            </a:custGeom>
            <a:noFill/>
            <a:ln w="15875" cap="flat" cmpd="sng">
              <a:solidFill>
                <a:schemeClr val="tx1"/>
              </a:solidFill>
              <a:prstDash val="solid"/>
              <a:round/>
              <a:headEnd type="none" w="sm" len="sm"/>
              <a:tailEnd type="stealth" w="lg" len="lg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428" name="Rectangle 21"/>
            <p:cNvSpPr>
              <a:spLocks noChangeArrowheads="1"/>
            </p:cNvSpPr>
            <p:nvPr/>
          </p:nvSpPr>
          <p:spPr bwMode="auto">
            <a:xfrm>
              <a:off x="3754" y="1868"/>
              <a:ext cx="428" cy="229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algn="ctr" eaLnBrk="0" hangingPunct="0"/>
              <a:r>
                <a:rPr lang="en-US" sz="1700" b="1">
                  <a:latin typeface="Arial" charset="0"/>
                </a:rPr>
                <a:t>NFP</a:t>
              </a: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54"/>
          <p:cNvSpPr>
            <a:spLocks noGrp="1" noChangeArrowheads="1"/>
          </p:cNvSpPr>
          <p:nvPr>
            <p:ph type="title"/>
          </p:nvPr>
        </p:nvSpPr>
        <p:spPr>
          <a:xfrm>
            <a:off x="946150" y="93663"/>
            <a:ext cx="7162800" cy="385762"/>
          </a:xfrm>
          <a:ln cap="flat" algn="ctr"/>
        </p:spPr>
        <p:txBody>
          <a:bodyPr anchorCtr="0"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Diffusion drives exchange of respiratory gases, nutrients and wastes</a:t>
            </a:r>
          </a:p>
        </p:txBody>
      </p:sp>
      <p:sp>
        <p:nvSpPr>
          <p:cNvPr id="18435" name="Text Box 67"/>
          <p:cNvSpPr txBox="1">
            <a:spLocks noChangeArrowheads="1"/>
          </p:cNvSpPr>
          <p:nvPr/>
        </p:nvSpPr>
        <p:spPr bwMode="auto">
          <a:xfrm>
            <a:off x="1028700" y="739775"/>
            <a:ext cx="7010400" cy="363538"/>
          </a:xfrm>
          <a:prstGeom prst="rect">
            <a:avLst/>
          </a:prstGeom>
          <a:solidFill>
            <a:schemeClr val="bg1"/>
          </a:solidFill>
          <a:ln w="15875" algn="ctr">
            <a:solidFill>
              <a:schemeClr val="tx2"/>
            </a:solidFill>
            <a:miter lim="800000"/>
            <a:headEnd type="none" w="sm" len="sm"/>
            <a:tailEnd type="none" w="lg" len="lg"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1700">
                <a:latin typeface="Arial" charset="0"/>
              </a:rPr>
              <a:t>Metabolism drives diffusion of O</a:t>
            </a:r>
            <a:r>
              <a:rPr lang="en-US" sz="1700" baseline="-25000">
                <a:latin typeface="Arial" charset="0"/>
              </a:rPr>
              <a:t>2</a:t>
            </a:r>
            <a:r>
              <a:rPr lang="en-US" sz="1700">
                <a:latin typeface="Arial" charset="0"/>
              </a:rPr>
              <a:t> &amp; CO</a:t>
            </a:r>
            <a:r>
              <a:rPr lang="en-US" sz="1700" baseline="-25000">
                <a:latin typeface="Arial" charset="0"/>
              </a:rPr>
              <a:t>2</a:t>
            </a:r>
            <a:r>
              <a:rPr lang="en-US" sz="1700">
                <a:latin typeface="Arial" charset="0"/>
              </a:rPr>
              <a:t> &amp; other nutrients &amp; wastes</a:t>
            </a:r>
          </a:p>
        </p:txBody>
      </p:sp>
      <p:sp>
        <p:nvSpPr>
          <p:cNvPr id="18436" name="Rectangle 68"/>
          <p:cNvSpPr>
            <a:spLocks noChangeArrowheads="1"/>
          </p:cNvSpPr>
          <p:nvPr/>
        </p:nvSpPr>
        <p:spPr bwMode="auto">
          <a:xfrm>
            <a:off x="2159000" y="6208713"/>
            <a:ext cx="4822825" cy="366712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700">
                <a:latin typeface="Arial" charset="0"/>
              </a:rPr>
              <a:t>Metabolism and blood flow are tightly coupled.</a:t>
            </a:r>
          </a:p>
        </p:txBody>
      </p:sp>
      <p:grpSp>
        <p:nvGrpSpPr>
          <p:cNvPr id="18437" name="Group 69"/>
          <p:cNvGrpSpPr>
            <a:grpSpLocks/>
          </p:cNvGrpSpPr>
          <p:nvPr/>
        </p:nvGrpSpPr>
        <p:grpSpPr bwMode="auto">
          <a:xfrm>
            <a:off x="304800" y="1273175"/>
            <a:ext cx="8335963" cy="4800600"/>
            <a:chOff x="192" y="802"/>
            <a:chExt cx="5251" cy="3024"/>
          </a:xfrm>
        </p:grpSpPr>
        <p:sp>
          <p:nvSpPr>
            <p:cNvPr id="18438" name="Rectangle 3"/>
            <p:cNvSpPr>
              <a:spLocks noChangeArrowheads="1"/>
            </p:cNvSpPr>
            <p:nvPr/>
          </p:nvSpPr>
          <p:spPr bwMode="auto">
            <a:xfrm>
              <a:off x="192" y="1282"/>
              <a:ext cx="1672" cy="210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39" name="Rectangle 4"/>
            <p:cNvSpPr>
              <a:spLocks noChangeArrowheads="1"/>
            </p:cNvSpPr>
            <p:nvPr/>
          </p:nvSpPr>
          <p:spPr bwMode="auto">
            <a:xfrm>
              <a:off x="1968" y="1282"/>
              <a:ext cx="1672" cy="210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40" name="Rectangle 6"/>
            <p:cNvSpPr>
              <a:spLocks noChangeArrowheads="1"/>
            </p:cNvSpPr>
            <p:nvPr/>
          </p:nvSpPr>
          <p:spPr bwMode="auto">
            <a:xfrm>
              <a:off x="294" y="1370"/>
              <a:ext cx="470" cy="24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lungs</a:t>
              </a:r>
            </a:p>
          </p:txBody>
        </p:sp>
        <p:sp>
          <p:nvSpPr>
            <p:cNvPr id="18441" name="Rectangle 9"/>
            <p:cNvSpPr>
              <a:spLocks noChangeArrowheads="1"/>
            </p:cNvSpPr>
            <p:nvPr/>
          </p:nvSpPr>
          <p:spPr bwMode="auto">
            <a:xfrm>
              <a:off x="2211" y="1370"/>
              <a:ext cx="478" cy="24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blood</a:t>
              </a:r>
            </a:p>
          </p:txBody>
        </p:sp>
        <p:sp>
          <p:nvSpPr>
            <p:cNvPr id="18442" name="Rectangle 11"/>
            <p:cNvSpPr>
              <a:spLocks noChangeArrowheads="1"/>
            </p:cNvSpPr>
            <p:nvPr/>
          </p:nvSpPr>
          <p:spPr bwMode="auto">
            <a:xfrm>
              <a:off x="1442" y="2194"/>
              <a:ext cx="289" cy="239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O</a:t>
              </a:r>
              <a:r>
                <a:rPr lang="en-US" sz="1800" baseline="-25000">
                  <a:latin typeface="Arial" charset="0"/>
                </a:rPr>
                <a:t>2</a:t>
              </a:r>
            </a:p>
          </p:txBody>
        </p:sp>
        <p:sp>
          <p:nvSpPr>
            <p:cNvPr id="18443" name="Rectangle 12"/>
            <p:cNvSpPr>
              <a:spLocks noChangeArrowheads="1"/>
            </p:cNvSpPr>
            <p:nvPr/>
          </p:nvSpPr>
          <p:spPr bwMode="auto">
            <a:xfrm>
              <a:off x="2627" y="2194"/>
              <a:ext cx="289" cy="239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O</a:t>
              </a:r>
              <a:r>
                <a:rPr lang="en-US" sz="1800" baseline="-25000">
                  <a:latin typeface="Arial" charset="0"/>
                </a:rPr>
                <a:t>2</a:t>
              </a:r>
            </a:p>
          </p:txBody>
        </p:sp>
        <p:sp>
          <p:nvSpPr>
            <p:cNvPr id="18444" name="Oval 13"/>
            <p:cNvSpPr>
              <a:spLocks noChangeArrowheads="1"/>
            </p:cNvSpPr>
            <p:nvPr/>
          </p:nvSpPr>
          <p:spPr bwMode="auto">
            <a:xfrm>
              <a:off x="2448" y="2002"/>
              <a:ext cx="664" cy="616"/>
            </a:xfrm>
            <a:prstGeom prst="ellipse">
              <a:avLst/>
            </a:prstGeom>
            <a:solidFill>
              <a:srgbClr val="FF0000"/>
            </a:solidFill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45" name="Rectangle 14"/>
            <p:cNvSpPr>
              <a:spLocks noChangeArrowheads="1"/>
            </p:cNvSpPr>
            <p:nvPr/>
          </p:nvSpPr>
          <p:spPr bwMode="auto">
            <a:xfrm>
              <a:off x="911" y="2660"/>
              <a:ext cx="393" cy="239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CO</a:t>
              </a:r>
              <a:r>
                <a:rPr lang="en-US" sz="1800" baseline="-25000">
                  <a:latin typeface="Arial" charset="0"/>
                </a:rPr>
                <a:t>2</a:t>
              </a:r>
            </a:p>
          </p:txBody>
        </p:sp>
        <p:sp>
          <p:nvSpPr>
            <p:cNvPr id="18446" name="Rectangle 15"/>
            <p:cNvSpPr>
              <a:spLocks noChangeArrowheads="1"/>
            </p:cNvSpPr>
            <p:nvPr/>
          </p:nvSpPr>
          <p:spPr bwMode="auto">
            <a:xfrm>
              <a:off x="911" y="802"/>
              <a:ext cx="395" cy="24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CO</a:t>
              </a:r>
              <a:r>
                <a:rPr lang="en-US" sz="1800" baseline="-25000">
                  <a:latin typeface="Arial" charset="0"/>
                </a:rPr>
                <a:t>2</a:t>
              </a:r>
            </a:p>
          </p:txBody>
        </p:sp>
        <p:sp>
          <p:nvSpPr>
            <p:cNvPr id="18447" name="Rectangle 16"/>
            <p:cNvSpPr>
              <a:spLocks noChangeArrowheads="1"/>
            </p:cNvSpPr>
            <p:nvPr/>
          </p:nvSpPr>
          <p:spPr bwMode="auto">
            <a:xfrm>
              <a:off x="2531" y="2660"/>
              <a:ext cx="393" cy="239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CO</a:t>
              </a:r>
              <a:r>
                <a:rPr lang="en-US" sz="1800" baseline="-25000">
                  <a:latin typeface="Arial" charset="0"/>
                </a:rPr>
                <a:t>2</a:t>
              </a:r>
            </a:p>
          </p:txBody>
        </p:sp>
        <p:sp>
          <p:nvSpPr>
            <p:cNvPr id="18448" name="Rectangle 17"/>
            <p:cNvSpPr>
              <a:spLocks noChangeArrowheads="1"/>
            </p:cNvSpPr>
            <p:nvPr/>
          </p:nvSpPr>
          <p:spPr bwMode="auto">
            <a:xfrm>
              <a:off x="1440" y="802"/>
              <a:ext cx="291" cy="24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O</a:t>
              </a:r>
              <a:r>
                <a:rPr lang="en-US" sz="1800" baseline="-25000">
                  <a:latin typeface="Arial" charset="0"/>
                </a:rPr>
                <a:t>2</a:t>
              </a:r>
            </a:p>
          </p:txBody>
        </p:sp>
        <p:sp>
          <p:nvSpPr>
            <p:cNvPr id="18449" name="Rectangle 20"/>
            <p:cNvSpPr>
              <a:spLocks noChangeArrowheads="1"/>
            </p:cNvSpPr>
            <p:nvPr/>
          </p:nvSpPr>
          <p:spPr bwMode="auto">
            <a:xfrm>
              <a:off x="1872" y="1282"/>
              <a:ext cx="88" cy="210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50" name="Line 23"/>
            <p:cNvSpPr>
              <a:spLocks noChangeShapeType="1"/>
            </p:cNvSpPr>
            <p:nvPr/>
          </p:nvSpPr>
          <p:spPr bwMode="auto">
            <a:xfrm flipV="1">
              <a:off x="1916" y="3174"/>
              <a:ext cx="0" cy="39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stealth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8451" name="Rectangle 24"/>
            <p:cNvSpPr>
              <a:spLocks noChangeArrowheads="1"/>
            </p:cNvSpPr>
            <p:nvPr/>
          </p:nvSpPr>
          <p:spPr bwMode="auto">
            <a:xfrm>
              <a:off x="930" y="3542"/>
              <a:ext cx="1896" cy="229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alveolar capillary membrane</a:t>
              </a:r>
            </a:p>
          </p:txBody>
        </p:sp>
        <p:sp>
          <p:nvSpPr>
            <p:cNvPr id="18452" name="Rectangle 27"/>
            <p:cNvSpPr>
              <a:spLocks noChangeArrowheads="1"/>
            </p:cNvSpPr>
            <p:nvPr/>
          </p:nvSpPr>
          <p:spPr bwMode="auto">
            <a:xfrm>
              <a:off x="3160" y="3585"/>
              <a:ext cx="1038" cy="24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interstitial fluid</a:t>
              </a:r>
            </a:p>
          </p:txBody>
        </p:sp>
        <p:sp>
          <p:nvSpPr>
            <p:cNvPr id="18453" name="Rectangle 30"/>
            <p:cNvSpPr>
              <a:spLocks noChangeArrowheads="1"/>
            </p:cNvSpPr>
            <p:nvPr/>
          </p:nvSpPr>
          <p:spPr bwMode="auto">
            <a:xfrm>
              <a:off x="2832" y="1810"/>
              <a:ext cx="428" cy="239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RBC</a:t>
              </a:r>
            </a:p>
          </p:txBody>
        </p:sp>
        <p:sp>
          <p:nvSpPr>
            <p:cNvPr id="18454" name="Rectangle 31"/>
            <p:cNvSpPr>
              <a:spLocks noChangeArrowheads="1"/>
            </p:cNvSpPr>
            <p:nvPr/>
          </p:nvSpPr>
          <p:spPr bwMode="auto">
            <a:xfrm>
              <a:off x="4128" y="946"/>
              <a:ext cx="1030" cy="24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mitochondrion</a:t>
              </a:r>
            </a:p>
          </p:txBody>
        </p:sp>
        <p:sp>
          <p:nvSpPr>
            <p:cNvPr id="18455" name="Rectangle 35"/>
            <p:cNvSpPr>
              <a:spLocks noChangeArrowheads="1"/>
            </p:cNvSpPr>
            <p:nvPr/>
          </p:nvSpPr>
          <p:spPr bwMode="auto">
            <a:xfrm>
              <a:off x="2200" y="3026"/>
              <a:ext cx="774" cy="24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circulation</a:t>
              </a:r>
            </a:p>
          </p:txBody>
        </p:sp>
        <p:sp>
          <p:nvSpPr>
            <p:cNvPr id="18456" name="Rectangle 37"/>
            <p:cNvSpPr>
              <a:spLocks noChangeArrowheads="1"/>
            </p:cNvSpPr>
            <p:nvPr/>
          </p:nvSpPr>
          <p:spPr bwMode="auto">
            <a:xfrm>
              <a:off x="3648" y="1282"/>
              <a:ext cx="1768" cy="210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57" name="Rectangle 38"/>
            <p:cNvSpPr>
              <a:spLocks noChangeArrowheads="1"/>
            </p:cNvSpPr>
            <p:nvPr/>
          </p:nvSpPr>
          <p:spPr bwMode="auto">
            <a:xfrm>
              <a:off x="3744" y="1522"/>
              <a:ext cx="1528" cy="167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58" name="Rectangle 39"/>
            <p:cNvSpPr>
              <a:spLocks noChangeArrowheads="1"/>
            </p:cNvSpPr>
            <p:nvPr/>
          </p:nvSpPr>
          <p:spPr bwMode="auto">
            <a:xfrm>
              <a:off x="4067" y="2194"/>
              <a:ext cx="289" cy="239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O</a:t>
              </a:r>
              <a:r>
                <a:rPr lang="en-US" sz="1800" baseline="-25000">
                  <a:latin typeface="Arial" charset="0"/>
                </a:rPr>
                <a:t>2</a:t>
              </a:r>
            </a:p>
          </p:txBody>
        </p:sp>
        <p:sp>
          <p:nvSpPr>
            <p:cNvPr id="18459" name="Rectangle 40"/>
            <p:cNvSpPr>
              <a:spLocks noChangeArrowheads="1"/>
            </p:cNvSpPr>
            <p:nvPr/>
          </p:nvSpPr>
          <p:spPr bwMode="auto">
            <a:xfrm>
              <a:off x="4019" y="2660"/>
              <a:ext cx="393" cy="239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CO</a:t>
              </a:r>
              <a:r>
                <a:rPr lang="en-US" sz="1800" baseline="-25000">
                  <a:latin typeface="Arial" charset="0"/>
                </a:rPr>
                <a:t>2</a:t>
              </a:r>
            </a:p>
          </p:txBody>
        </p:sp>
        <p:sp>
          <p:nvSpPr>
            <p:cNvPr id="18460" name="Oval 43"/>
            <p:cNvSpPr>
              <a:spLocks noChangeArrowheads="1"/>
            </p:cNvSpPr>
            <p:nvPr/>
          </p:nvSpPr>
          <p:spPr bwMode="auto">
            <a:xfrm>
              <a:off x="4656" y="1858"/>
              <a:ext cx="576" cy="1144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61" name="Rectangle 50"/>
            <p:cNvSpPr>
              <a:spLocks noChangeArrowheads="1"/>
            </p:cNvSpPr>
            <p:nvPr/>
          </p:nvSpPr>
          <p:spPr bwMode="auto">
            <a:xfrm>
              <a:off x="4871" y="1370"/>
              <a:ext cx="572" cy="239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tissues</a:t>
              </a:r>
            </a:p>
          </p:txBody>
        </p:sp>
        <p:sp>
          <p:nvSpPr>
            <p:cNvPr id="18462" name="Line 52"/>
            <p:cNvSpPr>
              <a:spLocks noChangeShapeType="1"/>
            </p:cNvSpPr>
            <p:nvPr/>
          </p:nvSpPr>
          <p:spPr bwMode="auto">
            <a:xfrm flipV="1">
              <a:off x="3692" y="3194"/>
              <a:ext cx="0" cy="39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stealth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8463" name="Line 53"/>
            <p:cNvSpPr>
              <a:spLocks noChangeShapeType="1"/>
            </p:cNvSpPr>
            <p:nvPr/>
          </p:nvSpPr>
          <p:spPr bwMode="auto">
            <a:xfrm flipV="1">
              <a:off x="4080" y="3290"/>
              <a:ext cx="88" cy="29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stealth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8464" name="Rectangle 55"/>
            <p:cNvSpPr>
              <a:spLocks noChangeArrowheads="1"/>
            </p:cNvSpPr>
            <p:nvPr/>
          </p:nvSpPr>
          <p:spPr bwMode="auto">
            <a:xfrm>
              <a:off x="4809" y="2194"/>
              <a:ext cx="289" cy="239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O</a:t>
              </a:r>
              <a:r>
                <a:rPr lang="en-US" sz="1800" baseline="-25000">
                  <a:latin typeface="Arial" charset="0"/>
                </a:rPr>
                <a:t>2</a:t>
              </a:r>
            </a:p>
          </p:txBody>
        </p:sp>
        <p:cxnSp>
          <p:nvCxnSpPr>
            <p:cNvPr id="18465" name="AutoShape 56"/>
            <p:cNvCxnSpPr>
              <a:cxnSpLocks noChangeShapeType="1"/>
              <a:stCxn id="18448" idx="2"/>
              <a:endCxn id="18442" idx="0"/>
            </p:cNvCxnSpPr>
            <p:nvPr/>
          </p:nvCxnSpPr>
          <p:spPr bwMode="auto">
            <a:xfrm>
              <a:off x="1586" y="1048"/>
              <a:ext cx="1" cy="1141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stealth" w="lg" len="lg"/>
            </a:ln>
          </p:spPr>
        </p:cxnSp>
        <p:cxnSp>
          <p:nvCxnSpPr>
            <p:cNvPr id="18466" name="AutoShape 57"/>
            <p:cNvCxnSpPr>
              <a:cxnSpLocks noChangeShapeType="1"/>
              <a:stCxn id="18442" idx="3"/>
              <a:endCxn id="18443" idx="1"/>
            </p:cNvCxnSpPr>
            <p:nvPr/>
          </p:nvCxnSpPr>
          <p:spPr bwMode="auto">
            <a:xfrm>
              <a:off x="1736" y="2314"/>
              <a:ext cx="886" cy="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stealth" w="lg" len="lg"/>
            </a:ln>
          </p:spPr>
        </p:cxnSp>
        <p:cxnSp>
          <p:nvCxnSpPr>
            <p:cNvPr id="18467" name="AutoShape 58"/>
            <p:cNvCxnSpPr>
              <a:cxnSpLocks noChangeShapeType="1"/>
              <a:stCxn id="18443" idx="3"/>
              <a:endCxn id="18458" idx="1"/>
            </p:cNvCxnSpPr>
            <p:nvPr/>
          </p:nvCxnSpPr>
          <p:spPr bwMode="auto">
            <a:xfrm>
              <a:off x="2921" y="2314"/>
              <a:ext cx="1141" cy="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stealth" w="lg" len="lg"/>
            </a:ln>
          </p:spPr>
        </p:cxnSp>
        <p:cxnSp>
          <p:nvCxnSpPr>
            <p:cNvPr id="18468" name="AutoShape 59"/>
            <p:cNvCxnSpPr>
              <a:cxnSpLocks noChangeShapeType="1"/>
              <a:stCxn id="18458" idx="3"/>
              <a:endCxn id="18464" idx="1"/>
            </p:cNvCxnSpPr>
            <p:nvPr/>
          </p:nvCxnSpPr>
          <p:spPr bwMode="auto">
            <a:xfrm>
              <a:off x="4361" y="2314"/>
              <a:ext cx="443" cy="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stealth" w="lg" len="lg"/>
            </a:ln>
          </p:spPr>
        </p:cxnSp>
        <p:sp>
          <p:nvSpPr>
            <p:cNvPr id="18469" name="Rectangle 60"/>
            <p:cNvSpPr>
              <a:spLocks noChangeArrowheads="1"/>
            </p:cNvSpPr>
            <p:nvPr/>
          </p:nvSpPr>
          <p:spPr bwMode="auto">
            <a:xfrm>
              <a:off x="4788" y="2668"/>
              <a:ext cx="393" cy="239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CO</a:t>
              </a:r>
              <a:r>
                <a:rPr lang="en-US" sz="1800" baseline="-25000">
                  <a:latin typeface="Arial" charset="0"/>
                </a:rPr>
                <a:t>2</a:t>
              </a:r>
            </a:p>
          </p:txBody>
        </p:sp>
        <p:cxnSp>
          <p:nvCxnSpPr>
            <p:cNvPr id="18470" name="AutoShape 61"/>
            <p:cNvCxnSpPr>
              <a:cxnSpLocks noChangeShapeType="1"/>
              <a:stCxn id="18469" idx="1"/>
              <a:endCxn id="18459" idx="3"/>
            </p:cNvCxnSpPr>
            <p:nvPr/>
          </p:nvCxnSpPr>
          <p:spPr bwMode="auto">
            <a:xfrm flipH="1" flipV="1">
              <a:off x="4417" y="2780"/>
              <a:ext cx="366" cy="8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stealth" w="lg" len="lg"/>
            </a:ln>
          </p:spPr>
        </p:cxnSp>
        <p:cxnSp>
          <p:nvCxnSpPr>
            <p:cNvPr id="18471" name="AutoShape 62"/>
            <p:cNvCxnSpPr>
              <a:cxnSpLocks noChangeShapeType="1"/>
              <a:stCxn id="18459" idx="1"/>
              <a:endCxn id="18447" idx="3"/>
            </p:cNvCxnSpPr>
            <p:nvPr/>
          </p:nvCxnSpPr>
          <p:spPr bwMode="auto">
            <a:xfrm flipH="1">
              <a:off x="2929" y="2780"/>
              <a:ext cx="1085" cy="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stealth" w="lg" len="lg"/>
            </a:ln>
          </p:spPr>
        </p:cxnSp>
        <p:cxnSp>
          <p:nvCxnSpPr>
            <p:cNvPr id="18472" name="AutoShape 63"/>
            <p:cNvCxnSpPr>
              <a:cxnSpLocks noChangeShapeType="1"/>
              <a:stCxn id="18447" idx="1"/>
              <a:endCxn id="18445" idx="3"/>
            </p:cNvCxnSpPr>
            <p:nvPr/>
          </p:nvCxnSpPr>
          <p:spPr bwMode="auto">
            <a:xfrm flipH="1">
              <a:off x="1309" y="2780"/>
              <a:ext cx="1217" cy="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stealth" w="lg" len="lg"/>
            </a:ln>
          </p:spPr>
        </p:cxnSp>
        <p:cxnSp>
          <p:nvCxnSpPr>
            <p:cNvPr id="18473" name="AutoShape 64"/>
            <p:cNvCxnSpPr>
              <a:cxnSpLocks noChangeShapeType="1"/>
              <a:stCxn id="18445" idx="0"/>
              <a:endCxn id="18446" idx="2"/>
            </p:cNvCxnSpPr>
            <p:nvPr/>
          </p:nvCxnSpPr>
          <p:spPr bwMode="auto">
            <a:xfrm flipV="1">
              <a:off x="1108" y="1048"/>
              <a:ext cx="1" cy="1607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stealth" w="lg" len="lg"/>
            </a:ln>
          </p:spPr>
        </p:cxnSp>
        <p:cxnSp>
          <p:nvCxnSpPr>
            <p:cNvPr id="18474" name="AutoShape 65"/>
            <p:cNvCxnSpPr>
              <a:cxnSpLocks noChangeShapeType="1"/>
              <a:stCxn id="18454" idx="2"/>
              <a:endCxn id="18460" idx="0"/>
            </p:cNvCxnSpPr>
            <p:nvPr/>
          </p:nvCxnSpPr>
          <p:spPr bwMode="auto">
            <a:xfrm>
              <a:off x="4643" y="1192"/>
              <a:ext cx="301" cy="661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stealth" w="lg" len="lg"/>
            </a:ln>
          </p:spPr>
        </p:cxnSp>
        <p:sp>
          <p:nvSpPr>
            <p:cNvPr id="18475" name="Rectangle 46"/>
            <p:cNvSpPr>
              <a:spLocks noChangeArrowheads="1"/>
            </p:cNvSpPr>
            <p:nvPr/>
          </p:nvSpPr>
          <p:spPr bwMode="auto">
            <a:xfrm>
              <a:off x="3811" y="1629"/>
              <a:ext cx="860" cy="239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metabolism</a:t>
              </a: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2789238" y="134938"/>
            <a:ext cx="3535362" cy="382587"/>
          </a:xfrm>
          <a:ln cap="flat" algn="ctr"/>
        </p:spPr>
        <p:txBody>
          <a:bodyPr anchorCtr="0"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Fick equation for rate of diffusion</a:t>
            </a:r>
          </a:p>
        </p:txBody>
      </p:sp>
      <p:sp>
        <p:nvSpPr>
          <p:cNvPr id="1028" name="Text Box 8"/>
          <p:cNvSpPr txBox="1">
            <a:spLocks noChangeArrowheads="1"/>
          </p:cNvSpPr>
          <p:nvPr/>
        </p:nvSpPr>
        <p:spPr bwMode="auto">
          <a:xfrm>
            <a:off x="1050925" y="4414838"/>
            <a:ext cx="7343775" cy="1974850"/>
          </a:xfrm>
          <a:prstGeom prst="rect">
            <a:avLst/>
          </a:prstGeom>
          <a:solidFill>
            <a:schemeClr val="bg1"/>
          </a:solidFill>
          <a:ln w="15875" algn="ctr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en-US" sz="1700">
                <a:latin typeface="Arial" charset="0"/>
              </a:rPr>
              <a:t>In the circulation, when metabolism increases, diffusional exchange increases by: </a:t>
            </a:r>
          </a:p>
          <a:p>
            <a:pPr eaLnBrk="0" hangingPunct="0">
              <a:lnSpc>
                <a:spcPct val="120000"/>
              </a:lnSpc>
            </a:pPr>
            <a:r>
              <a:rPr lang="en-US" sz="1700">
                <a:latin typeface="Arial" charset="0"/>
              </a:rPr>
              <a:t>1) </a:t>
            </a:r>
            <a:r>
              <a:rPr lang="en-US" sz="1700">
                <a:latin typeface="Arial" charset="0"/>
                <a:sym typeface="Symbol" pitchFamily="18" charset="2"/>
              </a:rPr>
              <a:t></a:t>
            </a:r>
            <a:r>
              <a:rPr lang="en-US" sz="1700">
                <a:latin typeface="Arial" charset="0"/>
              </a:rPr>
              <a:t> Area (more capillaries recruited)</a:t>
            </a:r>
          </a:p>
          <a:p>
            <a:pPr eaLnBrk="0" hangingPunct="0">
              <a:lnSpc>
                <a:spcPct val="120000"/>
              </a:lnSpc>
            </a:pPr>
            <a:r>
              <a:rPr lang="en-US" sz="1700">
                <a:latin typeface="Arial" charset="0"/>
              </a:rPr>
              <a:t>2) </a:t>
            </a:r>
            <a:r>
              <a:rPr lang="en-US" sz="1700">
                <a:latin typeface="Arial" charset="0"/>
                <a:sym typeface="Symbol" pitchFamily="18" charset="2"/>
              </a:rPr>
              <a:t></a:t>
            </a:r>
            <a:r>
              <a:rPr lang="en-US" sz="1700">
                <a:latin typeface="Arial" charset="0"/>
              </a:rPr>
              <a:t> Diffusion Distance (shorter intercapillary distance)</a:t>
            </a:r>
          </a:p>
          <a:p>
            <a:pPr eaLnBrk="0" hangingPunct="0">
              <a:lnSpc>
                <a:spcPct val="120000"/>
              </a:lnSpc>
            </a:pPr>
            <a:r>
              <a:rPr lang="en-US" sz="1700">
                <a:latin typeface="Arial" charset="0"/>
              </a:rPr>
              <a:t>3) </a:t>
            </a:r>
            <a:r>
              <a:rPr lang="en-US" sz="1700">
                <a:latin typeface="Arial" charset="0"/>
                <a:sym typeface="Symbol" pitchFamily="18" charset="2"/>
              </a:rPr>
              <a:t></a:t>
            </a:r>
            <a:r>
              <a:rPr lang="en-US" sz="1700">
                <a:latin typeface="Arial" charset="0"/>
              </a:rPr>
              <a:t> Time in Exchange Area (decreased blood velocity) </a:t>
            </a:r>
          </a:p>
          <a:p>
            <a:pPr eaLnBrk="0" hangingPunct="0">
              <a:lnSpc>
                <a:spcPct val="120000"/>
              </a:lnSpc>
            </a:pPr>
            <a:r>
              <a:rPr lang="en-US" sz="1700">
                <a:latin typeface="Arial" charset="0"/>
              </a:rPr>
              <a:t>4) </a:t>
            </a:r>
            <a:r>
              <a:rPr lang="en-US" sz="1700">
                <a:latin typeface="Arial" charset="0"/>
                <a:sym typeface="Symbol" pitchFamily="18" charset="2"/>
              </a:rPr>
              <a:t></a:t>
            </a:r>
            <a:r>
              <a:rPr lang="en-US" sz="1700">
                <a:latin typeface="Arial" charset="0"/>
              </a:rPr>
              <a:t> Concentration Gradient (increased metabolism in tissue cells).</a:t>
            </a:r>
          </a:p>
        </p:txBody>
      </p:sp>
      <p:grpSp>
        <p:nvGrpSpPr>
          <p:cNvPr id="1029" name="Group 16"/>
          <p:cNvGrpSpPr>
            <a:grpSpLocks/>
          </p:cNvGrpSpPr>
          <p:nvPr/>
        </p:nvGrpSpPr>
        <p:grpSpPr bwMode="auto">
          <a:xfrm>
            <a:off x="387350" y="657225"/>
            <a:ext cx="8353425" cy="3530600"/>
            <a:chOff x="244" y="458"/>
            <a:chExt cx="5262" cy="2224"/>
          </a:xfrm>
        </p:grpSpPr>
        <p:sp>
          <p:nvSpPr>
            <p:cNvPr id="1030" name="Rectangle 13"/>
            <p:cNvSpPr>
              <a:spLocks noChangeArrowheads="1"/>
            </p:cNvSpPr>
            <p:nvPr/>
          </p:nvSpPr>
          <p:spPr bwMode="auto">
            <a:xfrm>
              <a:off x="244" y="458"/>
              <a:ext cx="5262" cy="2224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120000"/>
                </a:lnSpc>
              </a:pPr>
              <a:r>
                <a:rPr lang="en-US" sz="1700">
                  <a:latin typeface="Arial" charset="0"/>
                </a:rPr>
                <a:t>The rate of diffusion of a molecule is proportional to area &amp; concentration gradient, &amp; inversely proportional to distance:</a:t>
              </a:r>
            </a:p>
            <a:p>
              <a:pPr eaLnBrk="0" hangingPunct="0">
                <a:lnSpc>
                  <a:spcPct val="120000"/>
                </a:lnSpc>
              </a:pPr>
              <a:endParaRPr lang="en-US" sz="1700">
                <a:latin typeface="Arial" charset="0"/>
              </a:endParaRPr>
            </a:p>
            <a:p>
              <a:pPr eaLnBrk="0" hangingPunct="0">
                <a:lnSpc>
                  <a:spcPct val="120000"/>
                </a:lnSpc>
              </a:pPr>
              <a:endParaRPr lang="en-US" sz="1700">
                <a:latin typeface="Arial" charset="0"/>
              </a:endParaRPr>
            </a:p>
            <a:p>
              <a:pPr eaLnBrk="0" hangingPunct="0">
                <a:lnSpc>
                  <a:spcPct val="120000"/>
                </a:lnSpc>
              </a:pPr>
              <a:endParaRPr lang="en-US" sz="1700">
                <a:latin typeface="Arial" charset="0"/>
              </a:endParaRPr>
            </a:p>
            <a:p>
              <a:pPr eaLnBrk="0" hangingPunct="0">
                <a:lnSpc>
                  <a:spcPct val="120000"/>
                </a:lnSpc>
              </a:pPr>
              <a:endParaRPr lang="en-US" sz="1700">
                <a:latin typeface="Arial" charset="0"/>
              </a:endParaRPr>
            </a:p>
            <a:p>
              <a:pPr eaLnBrk="0" hangingPunct="0">
                <a:lnSpc>
                  <a:spcPct val="120000"/>
                </a:lnSpc>
              </a:pPr>
              <a:r>
                <a:rPr lang="en-US" sz="1700">
                  <a:latin typeface="Arial" charset="0"/>
                </a:rPr>
                <a:t>n = amount, t = time, D = diffusion coefficient, A = area, dC = concentration gradient, dx = distance. The negative sign shows that diffusion occurs in the direction away from the higher concentration.</a:t>
              </a:r>
            </a:p>
            <a:p>
              <a:pPr eaLnBrk="0" hangingPunct="0">
                <a:lnSpc>
                  <a:spcPct val="120000"/>
                </a:lnSpc>
              </a:pPr>
              <a:r>
                <a:rPr lang="en-US" sz="1700">
                  <a:latin typeface="Arial" charset="0"/>
                </a:rPr>
                <a:t>D, the diffusion coefficient, includes temperature and molecular size. Smaller molecules diffuse faster; &amp; diffusion increases with increasing temperature.</a:t>
              </a:r>
            </a:p>
          </p:txBody>
        </p:sp>
        <p:graphicFrame>
          <p:nvGraphicFramePr>
            <p:cNvPr id="1026" name="Object 14"/>
            <p:cNvGraphicFramePr>
              <a:graphicFrameLocks noChangeAspect="1"/>
            </p:cNvGraphicFramePr>
            <p:nvPr/>
          </p:nvGraphicFramePr>
          <p:xfrm>
            <a:off x="2094" y="924"/>
            <a:ext cx="1562" cy="537"/>
          </p:xfrm>
          <a:graphic>
            <a:graphicData uri="http://schemas.openxmlformats.org/presentationml/2006/ole">
              <p:oleObj spid="_x0000_s1026" name="Equation" r:id="rId5" imgW="1257120" imgH="431640" progId="Equation.3">
                <p:embed/>
              </p:oleObj>
            </a:graphicData>
          </a:graphic>
        </p:graphicFrame>
      </p:grp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15"/>
          <p:cNvGrpSpPr>
            <a:grpSpLocks/>
          </p:cNvGrpSpPr>
          <p:nvPr/>
        </p:nvGrpSpPr>
        <p:grpSpPr bwMode="auto">
          <a:xfrm>
            <a:off x="2578100" y="1176338"/>
            <a:ext cx="4089400" cy="3236912"/>
            <a:chOff x="43" y="73"/>
            <a:chExt cx="3542" cy="2272"/>
          </a:xfrm>
        </p:grpSpPr>
        <p:sp>
          <p:nvSpPr>
            <p:cNvPr id="19463" name="Rectangle 3"/>
            <p:cNvSpPr>
              <a:spLocks noChangeArrowheads="1"/>
            </p:cNvSpPr>
            <p:nvPr/>
          </p:nvSpPr>
          <p:spPr bwMode="auto">
            <a:xfrm>
              <a:off x="43" y="73"/>
              <a:ext cx="1771" cy="256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700">
                  <a:latin typeface="Arial" charset="0"/>
                  <a:cs typeface="Arial" charset="0"/>
                </a:rPr>
                <a:t>Distance (</a:t>
              </a:r>
              <a:r>
                <a:rPr lang="en-US" sz="1700">
                  <a:latin typeface="Arial" charset="0"/>
                  <a:cs typeface="Times New Roman" pitchFamily="18" charset="0"/>
                  <a:sym typeface="Symbol" pitchFamily="18" charset="2"/>
                </a:rPr>
                <a:t></a:t>
              </a:r>
              <a:r>
                <a:rPr lang="en-US" sz="1700">
                  <a:latin typeface="Arial" charset="0"/>
                  <a:cs typeface="Arial" charset="0"/>
                </a:rPr>
                <a:t>m)</a:t>
              </a:r>
              <a:endParaRPr lang="en-US" sz="1700">
                <a:latin typeface="Arial" charset="0"/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19464" name="Rectangle 4"/>
            <p:cNvSpPr>
              <a:spLocks noChangeArrowheads="1"/>
            </p:cNvSpPr>
            <p:nvPr/>
          </p:nvSpPr>
          <p:spPr bwMode="auto">
            <a:xfrm>
              <a:off x="1814" y="74"/>
              <a:ext cx="1771" cy="256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700">
                  <a:latin typeface="Arial" charset="0"/>
                  <a:cs typeface="Arial" charset="0"/>
                </a:rPr>
                <a:t>Time</a:t>
              </a:r>
              <a:endParaRPr lang="en-US" sz="1700">
                <a:latin typeface="Arial" charset="0"/>
              </a:endParaRPr>
            </a:p>
          </p:txBody>
        </p:sp>
        <p:sp>
          <p:nvSpPr>
            <p:cNvPr id="19465" name="Rectangle 5"/>
            <p:cNvSpPr>
              <a:spLocks noChangeArrowheads="1"/>
            </p:cNvSpPr>
            <p:nvPr/>
          </p:nvSpPr>
          <p:spPr bwMode="auto">
            <a:xfrm>
              <a:off x="43" y="476"/>
              <a:ext cx="1771" cy="257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700">
                  <a:latin typeface="Arial" charset="0"/>
                  <a:cs typeface="Arial" charset="0"/>
                </a:rPr>
                <a:t>1</a:t>
              </a:r>
              <a:endParaRPr lang="en-US" sz="1700">
                <a:latin typeface="Arial" charset="0"/>
              </a:endParaRPr>
            </a:p>
          </p:txBody>
        </p:sp>
        <p:sp>
          <p:nvSpPr>
            <p:cNvPr id="19466" name="Rectangle 6"/>
            <p:cNvSpPr>
              <a:spLocks noChangeArrowheads="1"/>
            </p:cNvSpPr>
            <p:nvPr/>
          </p:nvSpPr>
          <p:spPr bwMode="auto">
            <a:xfrm>
              <a:off x="1814" y="476"/>
              <a:ext cx="1771" cy="257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700">
                  <a:latin typeface="Arial" charset="0"/>
                  <a:cs typeface="Arial" charset="0"/>
                </a:rPr>
                <a:t>0.5 msec</a:t>
              </a:r>
              <a:endParaRPr lang="en-US" sz="1700">
                <a:latin typeface="Arial" charset="0"/>
              </a:endParaRPr>
            </a:p>
          </p:txBody>
        </p:sp>
        <p:sp>
          <p:nvSpPr>
            <p:cNvPr id="19467" name="Rectangle 7"/>
            <p:cNvSpPr>
              <a:spLocks noChangeArrowheads="1"/>
            </p:cNvSpPr>
            <p:nvPr/>
          </p:nvSpPr>
          <p:spPr bwMode="auto">
            <a:xfrm>
              <a:off x="43" y="880"/>
              <a:ext cx="1771" cy="256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700">
                  <a:latin typeface="Arial" charset="0"/>
                  <a:cs typeface="Arial" charset="0"/>
                </a:rPr>
                <a:t>10 (RBC ~ 7 </a:t>
              </a:r>
              <a:r>
                <a:rPr lang="en-US" sz="1700">
                  <a:latin typeface="Arial" charset="0"/>
                  <a:cs typeface="Times New Roman" pitchFamily="18" charset="0"/>
                  <a:sym typeface="Symbol" pitchFamily="18" charset="2"/>
                </a:rPr>
                <a:t></a:t>
              </a:r>
              <a:r>
                <a:rPr lang="en-US" sz="1700">
                  <a:latin typeface="Arial" charset="0"/>
                  <a:cs typeface="Arial" charset="0"/>
                </a:rPr>
                <a:t>m)</a:t>
              </a:r>
            </a:p>
          </p:txBody>
        </p:sp>
        <p:sp>
          <p:nvSpPr>
            <p:cNvPr id="19468" name="Rectangle 8"/>
            <p:cNvSpPr>
              <a:spLocks noChangeArrowheads="1"/>
            </p:cNvSpPr>
            <p:nvPr/>
          </p:nvSpPr>
          <p:spPr bwMode="auto">
            <a:xfrm>
              <a:off x="1814" y="880"/>
              <a:ext cx="1771" cy="256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700">
                  <a:latin typeface="Arial" charset="0"/>
                  <a:cs typeface="Arial" charset="0"/>
                </a:rPr>
                <a:t>50.0 msec</a:t>
              </a:r>
              <a:endParaRPr lang="en-US" sz="1700">
                <a:latin typeface="Arial" charset="0"/>
              </a:endParaRPr>
            </a:p>
          </p:txBody>
        </p:sp>
        <p:sp>
          <p:nvSpPr>
            <p:cNvPr id="19469" name="Rectangle 9"/>
            <p:cNvSpPr>
              <a:spLocks noChangeArrowheads="1"/>
            </p:cNvSpPr>
            <p:nvPr/>
          </p:nvSpPr>
          <p:spPr bwMode="auto">
            <a:xfrm>
              <a:off x="43" y="1283"/>
              <a:ext cx="1771" cy="256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700">
                  <a:latin typeface="Arial" charset="0"/>
                  <a:cs typeface="Arial" charset="0"/>
                </a:rPr>
                <a:t>100</a:t>
              </a:r>
              <a:endParaRPr lang="en-US" sz="1700">
                <a:latin typeface="Arial" charset="0"/>
              </a:endParaRPr>
            </a:p>
          </p:txBody>
        </p:sp>
        <p:sp>
          <p:nvSpPr>
            <p:cNvPr id="19470" name="Rectangle 10"/>
            <p:cNvSpPr>
              <a:spLocks noChangeArrowheads="1"/>
            </p:cNvSpPr>
            <p:nvPr/>
          </p:nvSpPr>
          <p:spPr bwMode="auto">
            <a:xfrm>
              <a:off x="1814" y="1283"/>
              <a:ext cx="1771" cy="256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700">
                  <a:latin typeface="Arial" charset="0"/>
                  <a:cs typeface="Arial" charset="0"/>
                </a:rPr>
                <a:t>5 sec</a:t>
              </a:r>
              <a:endParaRPr lang="en-US" sz="1700">
                <a:latin typeface="Arial" charset="0"/>
              </a:endParaRPr>
            </a:p>
          </p:txBody>
        </p:sp>
        <p:sp>
          <p:nvSpPr>
            <p:cNvPr id="19471" name="Rectangle 11"/>
            <p:cNvSpPr>
              <a:spLocks noChangeArrowheads="1"/>
            </p:cNvSpPr>
            <p:nvPr/>
          </p:nvSpPr>
          <p:spPr bwMode="auto">
            <a:xfrm>
              <a:off x="43" y="1686"/>
              <a:ext cx="1772" cy="258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700">
                  <a:latin typeface="Arial" charset="0"/>
                  <a:cs typeface="Arial" charset="0"/>
                </a:rPr>
                <a:t>1,000</a:t>
              </a:r>
              <a:endParaRPr lang="en-US" sz="1700">
                <a:latin typeface="Arial" charset="0"/>
              </a:endParaRPr>
            </a:p>
          </p:txBody>
        </p:sp>
        <p:sp>
          <p:nvSpPr>
            <p:cNvPr id="19472" name="Rectangle 12"/>
            <p:cNvSpPr>
              <a:spLocks noChangeArrowheads="1"/>
            </p:cNvSpPr>
            <p:nvPr/>
          </p:nvSpPr>
          <p:spPr bwMode="auto">
            <a:xfrm>
              <a:off x="1815" y="1686"/>
              <a:ext cx="1770" cy="258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700">
                  <a:latin typeface="Arial" charset="0"/>
                  <a:cs typeface="Arial" charset="0"/>
                </a:rPr>
                <a:t>8.3 min</a:t>
              </a:r>
              <a:endParaRPr lang="en-US" sz="1700">
                <a:latin typeface="Arial" charset="0"/>
              </a:endParaRPr>
            </a:p>
          </p:txBody>
        </p:sp>
        <p:sp>
          <p:nvSpPr>
            <p:cNvPr id="19473" name="Rectangle 13"/>
            <p:cNvSpPr>
              <a:spLocks noChangeArrowheads="1"/>
            </p:cNvSpPr>
            <p:nvPr/>
          </p:nvSpPr>
          <p:spPr bwMode="auto">
            <a:xfrm>
              <a:off x="43" y="2089"/>
              <a:ext cx="1771" cy="256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700">
                  <a:latin typeface="Arial" charset="0"/>
                  <a:cs typeface="Arial" charset="0"/>
                </a:rPr>
                <a:t>10,000*</a:t>
              </a:r>
              <a:endParaRPr lang="en-US" sz="1700">
                <a:latin typeface="Arial" charset="0"/>
              </a:endParaRPr>
            </a:p>
          </p:txBody>
        </p:sp>
        <p:sp>
          <p:nvSpPr>
            <p:cNvPr id="19474" name="Rectangle 14"/>
            <p:cNvSpPr>
              <a:spLocks noChangeArrowheads="1"/>
            </p:cNvSpPr>
            <p:nvPr/>
          </p:nvSpPr>
          <p:spPr bwMode="auto">
            <a:xfrm>
              <a:off x="1814" y="2089"/>
              <a:ext cx="1771" cy="256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700">
                  <a:latin typeface="Arial" charset="0"/>
                  <a:cs typeface="Arial" charset="0"/>
                </a:rPr>
                <a:t>14 hrs</a:t>
              </a:r>
              <a:endParaRPr lang="en-US" sz="1700">
                <a:latin typeface="Arial" charset="0"/>
              </a:endParaRPr>
            </a:p>
          </p:txBody>
        </p:sp>
      </p:grpSp>
      <p:sp>
        <p:nvSpPr>
          <p:cNvPr id="19459" name="Rectangle 16"/>
          <p:cNvSpPr>
            <a:spLocks noGrp="1" noChangeArrowheads="1"/>
          </p:cNvSpPr>
          <p:nvPr>
            <p:ph type="title"/>
          </p:nvPr>
        </p:nvSpPr>
        <p:spPr>
          <a:xfrm>
            <a:off x="1360488" y="295275"/>
            <a:ext cx="6523037" cy="657225"/>
          </a:xfrm>
          <a:ln cap="flat" algn="ctr"/>
        </p:spPr>
        <p:txBody>
          <a:bodyPr anchorCtr="0"/>
          <a:lstStyle/>
          <a:p>
            <a:pPr eaLnBrk="1" hangingPunct="1"/>
            <a:r>
              <a:rPr lang="en-US" b="1" i="1" dirty="0" smtClean="0">
                <a:solidFill>
                  <a:schemeClr val="tx1"/>
                </a:solidFill>
              </a:rPr>
              <a:t>Diffusion is rapid </a:t>
            </a:r>
            <a:r>
              <a:rPr lang="en-US" b="1" i="1" dirty="0" smtClean="0">
                <a:solidFill>
                  <a:schemeClr val="tx1"/>
                </a:solidFill>
              </a:rPr>
              <a:t>over short </a:t>
            </a:r>
            <a:r>
              <a:rPr lang="en-US" b="1" i="1" dirty="0" smtClean="0">
                <a:solidFill>
                  <a:schemeClr val="tx1"/>
                </a:solidFill>
              </a:rPr>
              <a:t>distances</a:t>
            </a:r>
            <a:r>
              <a:rPr lang="en-US" dirty="0" smtClean="0">
                <a:solidFill>
                  <a:schemeClr val="tx1"/>
                </a:solidFill>
              </a:rPr>
              <a:t>, for example, between red blood cells and cells of other tissues </a:t>
            </a:r>
          </a:p>
        </p:txBody>
      </p:sp>
      <p:sp>
        <p:nvSpPr>
          <p:cNvPr id="19460" name="Text Box 17"/>
          <p:cNvSpPr txBox="1">
            <a:spLocks noChangeArrowheads="1"/>
          </p:cNvSpPr>
          <p:nvPr/>
        </p:nvSpPr>
        <p:spPr bwMode="auto">
          <a:xfrm>
            <a:off x="2906713" y="4984750"/>
            <a:ext cx="3429000" cy="366713"/>
          </a:xfrm>
          <a:prstGeom prst="rect">
            <a:avLst/>
          </a:prstGeom>
          <a:solidFill>
            <a:schemeClr val="bg1"/>
          </a:solidFill>
          <a:ln w="15875" algn="ctr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>
            <a:spAutoFit/>
          </a:bodyPr>
          <a:lstStyle/>
          <a:p>
            <a:pPr eaLnBrk="0" hangingPunct="0"/>
            <a:r>
              <a:rPr lang="en-US" sz="1700">
                <a:latin typeface="Arial" charset="0"/>
              </a:rPr>
              <a:t>*10,000 </a:t>
            </a:r>
            <a:r>
              <a:rPr lang="en-US" sz="1700">
                <a:latin typeface="Arial" charset="0"/>
                <a:cs typeface="Times New Roman" pitchFamily="18" charset="0"/>
                <a:sym typeface="Symbol" pitchFamily="18" charset="2"/>
              </a:rPr>
              <a:t></a:t>
            </a:r>
            <a:r>
              <a:rPr lang="en-US" sz="1700">
                <a:latin typeface="Arial" charset="0"/>
              </a:rPr>
              <a:t>meters = 0.39 inches</a:t>
            </a:r>
          </a:p>
        </p:txBody>
      </p:sp>
      <p:sp>
        <p:nvSpPr>
          <p:cNvPr id="19461" name="Text Box 18"/>
          <p:cNvSpPr txBox="1">
            <a:spLocks noChangeArrowheads="1"/>
          </p:cNvSpPr>
          <p:nvPr/>
        </p:nvSpPr>
        <p:spPr bwMode="auto">
          <a:xfrm>
            <a:off x="3086100" y="5575300"/>
            <a:ext cx="3071813" cy="366713"/>
          </a:xfrm>
          <a:prstGeom prst="rect">
            <a:avLst/>
          </a:prstGeom>
          <a:solidFill>
            <a:schemeClr val="bg1"/>
          </a:solidFill>
          <a:ln w="1587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700">
                <a:latin typeface="Arial" charset="0"/>
              </a:rPr>
              <a:t>Caution: Do not memorize.</a:t>
            </a:r>
          </a:p>
        </p:txBody>
      </p:sp>
      <p:sp>
        <p:nvSpPr>
          <p:cNvPr id="19462" name="Text Box 19"/>
          <p:cNvSpPr txBox="1">
            <a:spLocks noChangeArrowheads="1"/>
          </p:cNvSpPr>
          <p:nvPr/>
        </p:nvSpPr>
        <p:spPr bwMode="auto">
          <a:xfrm>
            <a:off x="4529138" y="4637088"/>
            <a:ext cx="184150" cy="457200"/>
          </a:xfrm>
          <a:prstGeom prst="rect">
            <a:avLst/>
          </a:prstGeom>
          <a:noFill/>
          <a:ln w="15875">
            <a:noFill/>
            <a:miter lim="800000"/>
            <a:headEnd type="none" w="sm" len="sm"/>
            <a:tailEnd type="none" w="lg" len="lg"/>
          </a:ln>
        </p:spPr>
        <p:txBody>
          <a:bodyPr wrap="none">
            <a:spAutoFit/>
          </a:bodyPr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2895600" y="74613"/>
            <a:ext cx="3278188" cy="382587"/>
          </a:xfrm>
        </p:spPr>
        <p:txBody>
          <a:bodyPr/>
          <a:lstStyle/>
          <a:p>
            <a:pPr eaLnBrk="1" hangingPunct="1"/>
            <a:r>
              <a:rPr lang="en-US" smtClean="0"/>
              <a:t>Flow, pressure and resistance</a:t>
            </a:r>
          </a:p>
        </p:txBody>
      </p:sp>
      <p:grpSp>
        <p:nvGrpSpPr>
          <p:cNvPr id="2053" name="Group 8"/>
          <p:cNvGrpSpPr>
            <a:grpSpLocks/>
          </p:cNvGrpSpPr>
          <p:nvPr/>
        </p:nvGrpSpPr>
        <p:grpSpPr bwMode="auto">
          <a:xfrm>
            <a:off x="727075" y="750888"/>
            <a:ext cx="7467600" cy="5541962"/>
            <a:chOff x="458" y="473"/>
            <a:chExt cx="4704" cy="3491"/>
          </a:xfrm>
        </p:grpSpPr>
        <p:sp>
          <p:nvSpPr>
            <p:cNvPr id="2054" name="Rectangle 3"/>
            <p:cNvSpPr>
              <a:spLocks noChangeArrowheads="1"/>
            </p:cNvSpPr>
            <p:nvPr/>
          </p:nvSpPr>
          <p:spPr bwMode="auto">
            <a:xfrm>
              <a:off x="458" y="473"/>
              <a:ext cx="4704" cy="3491"/>
            </a:xfrm>
            <a:prstGeom prst="rect">
              <a:avLst/>
            </a:prstGeom>
            <a:solidFill>
              <a:schemeClr val="bg1"/>
            </a:solidFill>
            <a:ln w="158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700">
                  <a:latin typeface="Arial" charset="0"/>
                </a:rPr>
                <a:t>Flow is the quantity of a liquid (volume) passing a point per unit time:</a:t>
              </a:r>
            </a:p>
            <a:p>
              <a:pPr eaLnBrk="0" hangingPunct="0"/>
              <a:endParaRPr lang="en-US" sz="1700">
                <a:latin typeface="Arial" charset="0"/>
              </a:endParaRPr>
            </a:p>
            <a:p>
              <a:pPr eaLnBrk="0" hangingPunct="0"/>
              <a:r>
                <a:rPr lang="en-US" sz="1700">
                  <a:latin typeface="Arial" charset="0"/>
                </a:rPr>
                <a:t>Flow = volume/time</a:t>
              </a:r>
            </a:p>
            <a:p>
              <a:pPr eaLnBrk="0" hangingPunct="0"/>
              <a:endParaRPr lang="en-US" sz="1700">
                <a:latin typeface="Arial" charset="0"/>
              </a:endParaRPr>
            </a:p>
            <a:p>
              <a:pPr eaLnBrk="0" hangingPunct="0"/>
              <a:r>
                <a:rPr lang="en-US" sz="1700">
                  <a:latin typeface="Arial" charset="0"/>
                </a:rPr>
                <a:t>An energy gradient in the form of a pressure difference will create flow.</a:t>
              </a:r>
            </a:p>
            <a:p>
              <a:pPr eaLnBrk="0" hangingPunct="0"/>
              <a:endParaRPr lang="en-US" sz="1700">
                <a:latin typeface="Arial" charset="0"/>
              </a:endParaRPr>
            </a:p>
            <a:p>
              <a:pPr eaLnBrk="0" hangingPunct="0"/>
              <a:r>
                <a:rPr lang="en-US" sz="1700">
                  <a:latin typeface="Arial" charset="0"/>
                </a:rPr>
                <a:t>P1 – P2 is the difference in hydrostatic pressure (blood pressure) between two points in the circulation:</a:t>
              </a:r>
            </a:p>
            <a:p>
              <a:pPr eaLnBrk="0" hangingPunct="0"/>
              <a:r>
                <a:rPr lang="en-US" sz="1700">
                  <a:latin typeface="Arial" charset="0"/>
                </a:rPr>
                <a:t>		        P1 			P2</a:t>
              </a:r>
            </a:p>
            <a:p>
              <a:pPr eaLnBrk="0" hangingPunct="0"/>
              <a:r>
                <a:rPr lang="en-US" sz="1700">
                  <a:latin typeface="Arial" charset="0"/>
                </a:rPr>
                <a:t>	      Flow </a:t>
              </a:r>
              <a:r>
                <a:rPr lang="en-US" sz="1700">
                  <a:latin typeface="Arial" charset="0"/>
                  <a:sym typeface="Symbol" pitchFamily="18" charset="2"/>
                </a:rPr>
                <a:t></a:t>
              </a:r>
              <a:endParaRPr lang="en-US" sz="1700">
                <a:latin typeface="Arial" charset="0"/>
              </a:endParaRPr>
            </a:p>
            <a:p>
              <a:pPr eaLnBrk="0" hangingPunct="0"/>
              <a:endParaRPr lang="en-US" sz="1700">
                <a:latin typeface="Arial" charset="0"/>
              </a:endParaRPr>
            </a:p>
            <a:p>
              <a:pPr eaLnBrk="0" hangingPunct="0"/>
              <a:r>
                <a:rPr lang="en-US" sz="1700" b="1" i="1">
                  <a:latin typeface="Comic Sans MS" pitchFamily="66" charset="0"/>
                </a:rPr>
                <a:t>Flow (F) is directly proportional to the pressure difference (P1 – P2) between two points and inversely proportional to the resistance (R):</a:t>
              </a:r>
            </a:p>
            <a:p>
              <a:pPr eaLnBrk="0" hangingPunct="0"/>
              <a:endParaRPr lang="en-US" sz="1700" b="1" i="1">
                <a:latin typeface="Comic Sans MS" pitchFamily="66" charset="0"/>
              </a:endParaRPr>
            </a:p>
            <a:p>
              <a:pPr eaLnBrk="0" hangingPunct="0"/>
              <a:endParaRPr lang="en-US" sz="1700">
                <a:latin typeface="Arial" charset="0"/>
              </a:endParaRPr>
            </a:p>
            <a:p>
              <a:pPr eaLnBrk="0" hangingPunct="0"/>
              <a:endParaRPr lang="en-US" sz="1700">
                <a:latin typeface="Arial" charset="0"/>
              </a:endParaRPr>
            </a:p>
            <a:p>
              <a:pPr eaLnBrk="0" hangingPunct="0"/>
              <a:endParaRPr lang="en-US" sz="1700">
                <a:latin typeface="Arial" charset="0"/>
              </a:endParaRPr>
            </a:p>
            <a:p>
              <a:pPr eaLnBrk="0" hangingPunct="0"/>
              <a:endParaRPr lang="en-US" sz="1700">
                <a:latin typeface="Arial" charset="0"/>
              </a:endParaRPr>
            </a:p>
            <a:p>
              <a:pPr eaLnBrk="0" hangingPunct="0"/>
              <a:r>
                <a:rPr lang="en-US" sz="1700">
                  <a:latin typeface="Arial" charset="0"/>
                </a:rPr>
                <a:t>Pressure is created by contraction of cardiac muscle squeezing the blood. The blood pressure drives the blood around the circulation against the resistance offered by the blood vessels.</a:t>
              </a:r>
            </a:p>
          </p:txBody>
        </p:sp>
        <p:sp>
          <p:nvSpPr>
            <p:cNvPr id="2055" name="AutoShape 4"/>
            <p:cNvSpPr>
              <a:spLocks noChangeArrowheads="1"/>
            </p:cNvSpPr>
            <p:nvPr/>
          </p:nvSpPr>
          <p:spPr bwMode="auto">
            <a:xfrm rot="-5400000">
              <a:off x="2630" y="1182"/>
              <a:ext cx="172" cy="1783"/>
            </a:xfrm>
            <a:prstGeom prst="can">
              <a:avLst>
                <a:gd name="adj" fmla="val 66277"/>
              </a:avLst>
            </a:prstGeom>
            <a:solidFill>
              <a:srgbClr val="FF0000"/>
            </a:solidFill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graphicFrame>
        <p:nvGraphicFramePr>
          <p:cNvPr id="2050" name="Object 6"/>
          <p:cNvGraphicFramePr>
            <a:graphicFrameLocks noGrp="1" noChangeAspect="1"/>
          </p:cNvGraphicFramePr>
          <p:nvPr>
            <p:ph sz="half" idx="2"/>
          </p:nvPr>
        </p:nvGraphicFramePr>
        <p:xfrm>
          <a:off x="4953000" y="4491038"/>
          <a:ext cx="909638" cy="671512"/>
        </p:xfrm>
        <a:graphic>
          <a:graphicData uri="http://schemas.openxmlformats.org/presentationml/2006/ole">
            <p:oleObj spid="_x0000_s2050" name="Equation" r:id="rId5" imgW="533160" imgH="393480" progId="Equation.3">
              <p:embed/>
            </p:oleObj>
          </a:graphicData>
        </a:graphic>
      </p:graphicFrame>
      <p:graphicFrame>
        <p:nvGraphicFramePr>
          <p:cNvPr id="2051" name="Object 5"/>
          <p:cNvGraphicFramePr>
            <a:graphicFrameLocks noChangeAspect="1"/>
          </p:cNvGraphicFramePr>
          <p:nvPr>
            <p:ph sz="half" idx="1"/>
          </p:nvPr>
        </p:nvGraphicFramePr>
        <p:xfrm>
          <a:off x="1911350" y="4479925"/>
          <a:ext cx="2001838" cy="695325"/>
        </p:xfrm>
        <a:graphic>
          <a:graphicData uri="http://schemas.openxmlformats.org/presentationml/2006/ole">
            <p:oleObj spid="_x0000_s2051" name="Equation" r:id="rId6" imgW="1130040" imgH="393480" progId="Equation.3">
              <p:embed/>
            </p:oleObj>
          </a:graphicData>
        </a:graphic>
      </p:graphicFrame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xfrm>
            <a:off x="2281238" y="136525"/>
            <a:ext cx="4519612" cy="382588"/>
          </a:xfrm>
          <a:ln cap="flat" algn="ctr"/>
        </p:spPr>
        <p:txBody>
          <a:bodyPr anchorCtr="0"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Arteriolar Resistance and arteriolar radius</a:t>
            </a:r>
          </a:p>
        </p:txBody>
      </p:sp>
      <p:sp>
        <p:nvSpPr>
          <p:cNvPr id="3078" name="Text Box 4"/>
          <p:cNvSpPr txBox="1">
            <a:spLocks noChangeArrowheads="1"/>
          </p:cNvSpPr>
          <p:nvPr/>
        </p:nvSpPr>
        <p:spPr bwMode="auto">
          <a:xfrm>
            <a:off x="371475" y="844550"/>
            <a:ext cx="8534400" cy="5124450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sz="1700" u="sng">
                <a:latin typeface="Arial" charset="0"/>
              </a:rPr>
              <a:t>R (resistance)</a:t>
            </a:r>
            <a:r>
              <a:rPr lang="en-US" sz="1700">
                <a:latin typeface="Arial" charset="0"/>
              </a:rPr>
              <a:t> is proportional to length and viscosity, and inversely proportional to the radius (r) of the vessel according to the Poiseuille’s equation:</a:t>
            </a:r>
          </a:p>
          <a:p>
            <a:pPr eaLnBrk="0" hangingPunct="0">
              <a:lnSpc>
                <a:spcPct val="110000"/>
              </a:lnSpc>
            </a:pPr>
            <a:r>
              <a:rPr lang="en-US" sz="1700">
                <a:latin typeface="Arial" charset="0"/>
              </a:rPr>
              <a:t>	R = resistance</a:t>
            </a:r>
          </a:p>
          <a:p>
            <a:pPr eaLnBrk="0" hangingPunct="0">
              <a:lnSpc>
                <a:spcPct val="110000"/>
              </a:lnSpc>
            </a:pPr>
            <a:r>
              <a:rPr lang="en-US" sz="1700">
                <a:latin typeface="Arial" charset="0"/>
              </a:rPr>
              <a:t>	L= length</a:t>
            </a:r>
          </a:p>
          <a:p>
            <a:pPr marL="862013" lvl="1" eaLnBrk="0" hangingPunct="0">
              <a:lnSpc>
                <a:spcPct val="110000"/>
              </a:lnSpc>
              <a:buFont typeface="Symbol" pitchFamily="18" charset="2"/>
              <a:buChar char="h"/>
            </a:pPr>
            <a:r>
              <a:rPr lang="en-US" sz="1700">
                <a:latin typeface="Symbol" pitchFamily="18" charset="2"/>
                <a:sym typeface="Symbol" pitchFamily="18" charset="2"/>
              </a:rPr>
              <a:t> = </a:t>
            </a:r>
            <a:r>
              <a:rPr lang="en-US" sz="1700">
                <a:latin typeface="Arial" charset="0"/>
                <a:sym typeface="Symbol" pitchFamily="18" charset="2"/>
              </a:rPr>
              <a:t>viscosity</a:t>
            </a:r>
          </a:p>
          <a:p>
            <a:pPr eaLnBrk="0" hangingPunct="0">
              <a:lnSpc>
                <a:spcPct val="110000"/>
              </a:lnSpc>
              <a:buFont typeface="Symbol" pitchFamily="18" charset="2"/>
              <a:buNone/>
            </a:pPr>
            <a:r>
              <a:rPr lang="en-US" sz="1700">
                <a:latin typeface="Arial" charset="0"/>
                <a:sym typeface="Symbol" pitchFamily="18" charset="2"/>
              </a:rPr>
              <a:t>	r = radius</a:t>
            </a:r>
          </a:p>
          <a:p>
            <a:pPr eaLnBrk="0" hangingPunct="0">
              <a:lnSpc>
                <a:spcPct val="110000"/>
              </a:lnSpc>
              <a:buFont typeface="Symbol" pitchFamily="18" charset="2"/>
              <a:buNone/>
            </a:pPr>
            <a:r>
              <a:rPr lang="en-US" sz="1700">
                <a:latin typeface="Arial" charset="0"/>
              </a:rPr>
              <a:t>Viscosity is the property of a fluid that resists a force tending to cause the fluid to flow.</a:t>
            </a:r>
          </a:p>
          <a:p>
            <a:pPr eaLnBrk="0" hangingPunct="0">
              <a:lnSpc>
                <a:spcPct val="110000"/>
              </a:lnSpc>
              <a:buFont typeface="Symbol" pitchFamily="18" charset="2"/>
              <a:buNone/>
            </a:pPr>
            <a:endParaRPr lang="en-US" sz="1700" baseline="30000">
              <a:latin typeface="Arial" charset="0"/>
            </a:endParaRPr>
          </a:p>
          <a:p>
            <a:pPr eaLnBrk="0" hangingPunct="0">
              <a:lnSpc>
                <a:spcPct val="110000"/>
              </a:lnSpc>
            </a:pPr>
            <a:endParaRPr lang="en-US" sz="1700">
              <a:latin typeface="Arial" charset="0"/>
            </a:endParaRPr>
          </a:p>
          <a:p>
            <a:pPr eaLnBrk="0" hangingPunct="0">
              <a:lnSpc>
                <a:spcPct val="110000"/>
              </a:lnSpc>
            </a:pPr>
            <a:endParaRPr lang="en-US" sz="1700">
              <a:latin typeface="Arial" charset="0"/>
            </a:endParaRPr>
          </a:p>
          <a:p>
            <a:pPr eaLnBrk="0" hangingPunct="0">
              <a:lnSpc>
                <a:spcPct val="110000"/>
              </a:lnSpc>
            </a:pPr>
            <a:r>
              <a:rPr lang="en-US" sz="1700">
                <a:latin typeface="Arial" charset="0"/>
              </a:rPr>
              <a:t>Note that resistance is inversely proportional to the </a:t>
            </a:r>
            <a:r>
              <a:rPr lang="en-US" sz="1700" i="1">
                <a:latin typeface="Arial" charset="0"/>
              </a:rPr>
              <a:t>fourth power of the radius. </a:t>
            </a:r>
            <a:r>
              <a:rPr lang="en-US" sz="1700" b="1" i="1">
                <a:latin typeface="Comic Sans MS" pitchFamily="66" charset="0"/>
              </a:rPr>
              <a:t>Therefore resistance to flow in any individual vessel is determined mainly by vessel radius. Small changes in radius cause large changes in resistance.</a:t>
            </a:r>
          </a:p>
          <a:p>
            <a:pPr eaLnBrk="0" hangingPunct="0">
              <a:lnSpc>
                <a:spcPct val="110000"/>
              </a:lnSpc>
            </a:pPr>
            <a:endParaRPr lang="en-US" sz="1700" b="1">
              <a:latin typeface="Comic Sans MS" pitchFamily="66" charset="0"/>
            </a:endParaRPr>
          </a:p>
          <a:p>
            <a:pPr eaLnBrk="0" hangingPunct="0">
              <a:lnSpc>
                <a:spcPct val="110000"/>
              </a:lnSpc>
            </a:pPr>
            <a:r>
              <a:rPr lang="en-US" sz="1700" u="sng">
                <a:latin typeface="Arial" charset="0"/>
              </a:rPr>
              <a:t>Conductance (C)</a:t>
            </a:r>
            <a:r>
              <a:rPr lang="en-US" sz="1700">
                <a:latin typeface="Arial" charset="0"/>
              </a:rPr>
              <a:t> is the inverse of resistance:</a:t>
            </a:r>
          </a:p>
          <a:p>
            <a:pPr eaLnBrk="0" hangingPunct="0">
              <a:lnSpc>
                <a:spcPct val="110000"/>
              </a:lnSpc>
            </a:pPr>
            <a:endParaRPr lang="en-US" sz="1700">
              <a:latin typeface="Arial" charset="0"/>
            </a:endParaRPr>
          </a:p>
          <a:p>
            <a:pPr eaLnBrk="0" hangingPunct="0">
              <a:lnSpc>
                <a:spcPct val="110000"/>
              </a:lnSpc>
            </a:pPr>
            <a:endParaRPr lang="en-US" sz="1700">
              <a:latin typeface="Arial" charset="0"/>
            </a:endParaRPr>
          </a:p>
          <a:p>
            <a:pPr algn="ctr" eaLnBrk="0" hangingPunct="0">
              <a:lnSpc>
                <a:spcPct val="110000"/>
              </a:lnSpc>
            </a:pPr>
            <a:r>
              <a:rPr lang="en-US" sz="1700">
                <a:latin typeface="Arial" charset="0"/>
              </a:rPr>
              <a:t> </a:t>
            </a:r>
          </a:p>
        </p:txBody>
      </p:sp>
      <p:graphicFrame>
        <p:nvGraphicFramePr>
          <p:cNvPr id="3074" name="Object 7"/>
          <p:cNvGraphicFramePr>
            <a:graphicFrameLocks noGrp="1" noChangeAspect="1"/>
          </p:cNvGraphicFramePr>
          <p:nvPr>
            <p:ph sz="half" idx="2"/>
          </p:nvPr>
        </p:nvGraphicFramePr>
        <p:xfrm>
          <a:off x="4224338" y="2898775"/>
          <a:ext cx="788987" cy="679450"/>
        </p:xfrm>
        <a:graphic>
          <a:graphicData uri="http://schemas.openxmlformats.org/presentationml/2006/ole">
            <p:oleObj spid="_x0000_s3074" name="Equation" r:id="rId5" imgW="457200" imgH="393480" progId="Equation.3">
              <p:embed/>
            </p:oleObj>
          </a:graphicData>
        </a:graphic>
      </p:graphicFrame>
      <p:graphicFrame>
        <p:nvGraphicFramePr>
          <p:cNvPr id="3075" name="Object 10"/>
          <p:cNvGraphicFramePr>
            <a:graphicFrameLocks noChangeAspect="1"/>
          </p:cNvGraphicFramePr>
          <p:nvPr/>
        </p:nvGraphicFramePr>
        <p:xfrm>
          <a:off x="4102100" y="5056188"/>
          <a:ext cx="1036638" cy="714375"/>
        </p:xfrm>
        <a:graphic>
          <a:graphicData uri="http://schemas.openxmlformats.org/presentationml/2006/ole">
            <p:oleObj spid="_x0000_s3075" name="Equation" r:id="rId6" imgW="571320" imgH="393480" progId="Equation.3">
              <p:embed/>
            </p:oleObj>
          </a:graphicData>
        </a:graphic>
      </p:graphicFrame>
      <p:graphicFrame>
        <p:nvGraphicFramePr>
          <p:cNvPr id="3076" name="Object 5"/>
          <p:cNvGraphicFramePr>
            <a:graphicFrameLocks noGrp="1" noChangeAspect="1"/>
          </p:cNvGraphicFramePr>
          <p:nvPr>
            <p:ph sz="half" idx="1"/>
          </p:nvPr>
        </p:nvGraphicFramePr>
        <p:xfrm>
          <a:off x="4083050" y="1606550"/>
          <a:ext cx="1071563" cy="722313"/>
        </p:xfrm>
        <a:graphic>
          <a:graphicData uri="http://schemas.openxmlformats.org/presentationml/2006/ole">
            <p:oleObj spid="_x0000_s3076" name="Equation" r:id="rId7" imgW="583920" imgH="393480" progId="Equation.3">
              <p:embed/>
            </p:oleObj>
          </a:graphicData>
        </a:graphic>
      </p:graphicFrame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XPANDSHOWBAR" val="True"/>
  <p:tag name="ANSWERNOWTEXT" val="Answer Now"/>
  <p:tag name="RESPTABLESTYLE" val="-1"/>
  <p:tag name="AUTOADVANCE" val="False"/>
  <p:tag name="STDCHART" val="1"/>
  <p:tag name="BUBBLENAMEVISIBLE" val="True"/>
  <p:tag name="DEFAULTNUMTEAMS" val="5"/>
  <p:tag name="CUSTOMCELLBACKCOLOR2" val="-13395457"/>
  <p:tag name="DISPLAYNAME" val="True"/>
  <p:tag name="GRIDROTATIONINTERVAL" val="2"/>
  <p:tag name="POLLINGCYCLE" val="2"/>
  <p:tag name="INCLUDENONRESPONDERS" val="False"/>
  <p:tag name="ALLOWUSERFEEDBACK" val="True"/>
  <p:tag name="REALTIMEBACKUPPATH" val="(None)"/>
  <p:tag name="ADVANCEDSETTINGSVIEW" val="False"/>
  <p:tag name="USESECONDARYMONITOR" val="True"/>
  <p:tag name="RESPCOUNTERSTYLE" val="-1"/>
  <p:tag name="NUMRESPONSES" val="1"/>
  <p:tag name="REVIEWONLY" val="False"/>
  <p:tag name="TEAMSINLEADERBOARD" val="5"/>
  <p:tag name="BUBBLEGROUPING" val="3"/>
  <p:tag name="CUSTOMCELLBACKCOLOR3" val="-268652"/>
  <p:tag name="DISPLAYDEVICEID" val="True"/>
  <p:tag name="GRIDPOSITION" val="1"/>
  <p:tag name="MULTIRESPDIVISOR" val="1"/>
  <p:tag name="INCORRECTPOINTVALUE" val="0"/>
  <p:tag name="CHARTSCALE" val="True"/>
  <p:tag name="BULLETTYPE" val="3"/>
  <p:tag name="COUNTDOWNSECONDS" val="10"/>
  <p:tag name="CHARTVALUEFORMAT" val="0%"/>
  <p:tag name="MAXRESPONDERS" val="5"/>
  <p:tag name="CUSTOMCELLFORECOLOR" val="-16777216"/>
  <p:tag name="DISPLAYDEVICENUMBER" val="True"/>
  <p:tag name="CHARTCOLORS" val="0"/>
  <p:tag name="INCLUDEPPT" val="True"/>
  <p:tag name="AUTOADJUSTPARTRANGE" val="True"/>
  <p:tag name="ANSWERNOWSTYLE" val="-1"/>
  <p:tag name="BACKUPSESSIONS" val="True"/>
  <p:tag name="PARTICIPANTSINLEADERBOARD" val="5"/>
  <p:tag name="CUSTOMCELLBACKCOLOR1" val="-657956"/>
  <p:tag name="AUTOSIZEGRID" val="True"/>
  <p:tag name="PARTLISTDEFAULT" val="0"/>
  <p:tag name="RESPCOUNTERFORMAT" val="0"/>
  <p:tag name="AUTOUPDATEALIASES" val="True"/>
  <p:tag name="CUSTOMCELLBACKCOLOR4" val="-8355712"/>
  <p:tag name="CHARTLABELS" val="0"/>
  <p:tag name="ZEROBASED" val="False"/>
  <p:tag name="INPUTSOURCE" val="1"/>
  <p:tag name="BUBBLEVALUEFORMAT" val="0.0"/>
  <p:tag name="GRIDSIZE" val="{Width=800, Height=600}"/>
  <p:tag name="ROTATIONINTERVAL" val="2"/>
  <p:tag name="GRIDOPACITY" val="90"/>
  <p:tag name="SHOWBARVISIBLE" val="True"/>
  <p:tag name="CUSTOMGRIDBACKCOLOR" val="-2830136"/>
  <p:tag name="REALTIMEBACKUP" val="False"/>
  <p:tag name="USESCHEMECOLORS" val="True"/>
  <p:tag name="BACKUPMAINTENANCE" val="7"/>
  <p:tag name="COUNTDOWNSTYLE" val="-1"/>
  <p:tag name="BUBBLESIZEVISIBLE" val="True"/>
  <p:tag name="CORRECTPOINTVALUE" val="100"/>
  <p:tag name="RESETCHARTS" val="True"/>
  <p:tag name="DELIMITERS" val="3.1"/>
  <p:tag name="TPVERSION" val="2008"/>
  <p:tag name="POWERPOINTVERSION" val="12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5875" cap="flat" cmpd="sng" algn="ctr">
          <a:solidFill>
            <a:schemeClr val="tx1"/>
          </a:solidFill>
          <a:prstDash val="solid"/>
          <a:round/>
          <a:headEnd type="none" w="sm" len="sm"/>
          <a:tailEnd type="stealth" w="lg" len="lg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5875" cap="flat" cmpd="sng" algn="ctr">
          <a:solidFill>
            <a:schemeClr val="tx1"/>
          </a:solidFill>
          <a:prstDash val="solid"/>
          <a:round/>
          <a:headEnd type="none" w="sm" len="sm"/>
          <a:tailEnd type="stealth" w="lg" len="lg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Designs\Strategic.pot</Template>
  <TotalTime>5408</TotalTime>
  <Words>1702</Words>
  <Application>Microsoft Office PowerPoint</Application>
  <PresentationFormat>On-screen Show (4:3)</PresentationFormat>
  <Paragraphs>358</Paragraphs>
  <Slides>25</Slides>
  <Notes>23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Default Design</vt:lpstr>
      <vt:lpstr>Equation</vt:lpstr>
      <vt:lpstr>paul.brand@utoledo.edu</vt:lpstr>
      <vt:lpstr>Basic Principles of Cardiovascular Physiology</vt:lpstr>
      <vt:lpstr>Pathway of blood flow in the Circulation</vt:lpstr>
      <vt:lpstr>Circulation of water in the body</vt:lpstr>
      <vt:lpstr>Diffusion drives exchange of respiratory gases, nutrients and wastes</vt:lpstr>
      <vt:lpstr>Fick equation for rate of diffusion</vt:lpstr>
      <vt:lpstr>Diffusion is rapid over short distances, for example, between red blood cells and cells of other tissues </vt:lpstr>
      <vt:lpstr>Flow, pressure and resistance</vt:lpstr>
      <vt:lpstr>Arteriolar Resistance and arteriolar radius</vt:lpstr>
      <vt:lpstr>Role of arterioles in regulation of vascular resistance</vt:lpstr>
      <vt:lpstr>Cardiac output at rest</vt:lpstr>
      <vt:lpstr>Calculation of total peripheral resistance in a normal resting adult</vt:lpstr>
      <vt:lpstr>The distribution of blood flow to different vascular beds is regulated by varying the radius of the arterioles by nerves, hormones and metabolism.</vt:lpstr>
      <vt:lpstr>Pressures in the circulation</vt:lpstr>
      <vt:lpstr>Arterial pressure is regulated by changes in CO and TPR</vt:lpstr>
      <vt:lpstr>Determinants of mean arterial pressure</vt:lpstr>
      <vt:lpstr>Definitions of flow and velocity</vt:lpstr>
      <vt:lpstr>Velocity is affected by the cross sectional area of a vessel</vt:lpstr>
      <vt:lpstr>Velocity of blood in the systemic circulation</vt:lpstr>
      <vt:lpstr>Cardiac output is a function of whole body oxygen consumption</vt:lpstr>
      <vt:lpstr>Oxygen consumption and blood flow</vt:lpstr>
      <vt:lpstr>Calculating cardiac output using whole body oxygen consumption</vt:lpstr>
      <vt:lpstr>Fick principle for measuring cardiac output using O2 consumption</vt:lpstr>
      <vt:lpstr>Indicator dilution method for measuring cardiac output</vt:lpstr>
      <vt:lpstr>Thermodilution for measuring CO</vt:lpstr>
    </vt:vector>
  </TitlesOfParts>
  <Company>Medical College of Ohio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Circulatory system</dc:title>
  <dc:creator>Information Systems</dc:creator>
  <cp:lastModifiedBy>pbrand</cp:lastModifiedBy>
  <cp:revision>356</cp:revision>
  <dcterms:created xsi:type="dcterms:W3CDTF">2004-07-15T15:34:56Z</dcterms:created>
  <dcterms:modified xsi:type="dcterms:W3CDTF">2011-10-25T15:00:05Z</dcterms:modified>
</cp:coreProperties>
</file>